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6858000" cx="12192000"/>
  <p:notesSz cx="6858000" cy="9144000"/>
  <p:embeddedFontLst>
    <p:embeddedFont>
      <p:font typeface="Raleway SemiBold"/>
      <p:regular r:id="rId23"/>
      <p:bold r:id="rId24"/>
      <p:italic r:id="rId25"/>
      <p:boldItalic r:id="rId26"/>
    </p:embeddedFont>
    <p:embeddedFont>
      <p:font typeface="Raleway ExtraBold"/>
      <p:bold r:id="rId27"/>
      <p:boldItalic r:id="rId28"/>
    </p:embeddedFont>
    <p:embeddedFont>
      <p:font typeface="Roboto"/>
      <p:regular r:id="rId29"/>
      <p:bold r:id="rId30"/>
      <p:italic r:id="rId31"/>
      <p:boldItalic r:id="rId32"/>
    </p:embeddedFont>
    <p:embeddedFont>
      <p:font typeface="Lato"/>
      <p:regular r:id="rId33"/>
      <p:bold r:id="rId34"/>
      <p:italic r:id="rId35"/>
      <p:boldItalic r:id="rId36"/>
    </p:embeddedFont>
    <p:embeddedFont>
      <p:font typeface="Lato Light"/>
      <p:regular r:id="rId37"/>
      <p:bold r:id="rId38"/>
      <p:italic r:id="rId39"/>
      <p:boldItalic r:id="rId40"/>
    </p:embeddedFont>
    <p:embeddedFont>
      <p:font typeface="Raleway Black"/>
      <p:bold r:id="rId41"/>
      <p:boldItalic r:id="rId42"/>
    </p:embeddedFont>
    <p:embeddedFont>
      <p:font typeface="Raleway Light"/>
      <p:regular r:id="rId43"/>
      <p:bold r:id="rId44"/>
      <p:italic r:id="rId45"/>
      <p:boldItalic r:id="rId46"/>
    </p:embeddedFont>
    <p:embeddedFont>
      <p:font typeface="Helvetica Neue"/>
      <p:regular r:id="rId47"/>
      <p:bold r:id="rId48"/>
      <p:italic r:id="rId49"/>
      <p:boldItalic r:id="rId50"/>
    </p:embeddedFont>
    <p:embeddedFont>
      <p:font typeface="Helvetica Neue Light"/>
      <p:regular r:id="rId51"/>
      <p:bold r:id="rId52"/>
      <p:italic r:id="rId53"/>
      <p:boldItalic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5" roundtripDataSignature="AMtx7mihlyvFJDHiTNvnHGdU61ObTyQTa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578D935-729A-4DFB-B3C7-1658F716CCFC}">
  <a:tblStyle styleId="{2578D935-729A-4DFB-B3C7-1658F716CCFC}"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B5E83F71-F6BF-492D-A624-A58E1AF18460}" styleName="Table_1">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9EFF7"/>
          </a:solidFill>
        </a:fill>
      </a:tcStyle>
    </a:wholeTbl>
    <a:band1H>
      <a:tcTxStyle/>
      <a:tcStyle>
        <a:fill>
          <a:solidFill>
            <a:srgbClr val="D0DEEF"/>
          </a:solidFill>
        </a:fill>
      </a:tcStyle>
    </a:band1H>
    <a:band2H>
      <a:tcTxStyle/>
    </a:band2H>
    <a:band1V>
      <a:tcTxStyle/>
      <a:tcStyle>
        <a:fill>
          <a:solidFill>
            <a:srgbClr val="D0DEEF"/>
          </a:solidFill>
        </a:fill>
      </a:tcStyle>
    </a:band1V>
    <a:band2V>
      <a:tcTxStyle/>
    </a:band2V>
    <a:lastCol>
      <a:tcTxStyle b="on" i="off">
        <a:font>
          <a:latin typeface="Arial"/>
          <a:ea typeface="Arial"/>
          <a:cs typeface="Arial"/>
        </a:font>
        <a:schemeClr val="lt1"/>
      </a:tcTxStyle>
      <a:tcStyle>
        <a:fill>
          <a:solidFill>
            <a:schemeClr val="accent5"/>
          </a:solidFill>
        </a:fill>
      </a:tcStyle>
    </a:lastCol>
    <a:firstCol>
      <a:tcTxStyle b="on" i="off">
        <a:font>
          <a:latin typeface="Arial"/>
          <a:ea typeface="Arial"/>
          <a:cs typeface="Arial"/>
        </a:font>
        <a:schemeClr val="lt1"/>
      </a:tcTxStyle>
      <a:tcStyle>
        <a:fill>
          <a:solidFill>
            <a:schemeClr val="accent5"/>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5"/>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5"/>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LatoLight-boldItalic.fntdata"/><Relationship Id="rId42" Type="http://schemas.openxmlformats.org/officeDocument/2006/relationships/font" Target="fonts/RalewayBlack-boldItalic.fntdata"/><Relationship Id="rId41" Type="http://schemas.openxmlformats.org/officeDocument/2006/relationships/font" Target="fonts/RalewayBlack-bold.fntdata"/><Relationship Id="rId44" Type="http://schemas.openxmlformats.org/officeDocument/2006/relationships/font" Target="fonts/RalewayLight-bold.fntdata"/><Relationship Id="rId43" Type="http://schemas.openxmlformats.org/officeDocument/2006/relationships/font" Target="fonts/RalewayLight-regular.fntdata"/><Relationship Id="rId46" Type="http://schemas.openxmlformats.org/officeDocument/2006/relationships/font" Target="fonts/RalewayLight-boldItalic.fntdata"/><Relationship Id="rId45" Type="http://schemas.openxmlformats.org/officeDocument/2006/relationships/font" Target="fonts/RalewayLight-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HelveticaNeue-bold.fntdata"/><Relationship Id="rId47" Type="http://schemas.openxmlformats.org/officeDocument/2006/relationships/font" Target="fonts/HelveticaNeue-regular.fntdata"/><Relationship Id="rId49" Type="http://schemas.openxmlformats.org/officeDocument/2006/relationships/font" Target="fonts/HelveticaNeue-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italic.fntdata"/><Relationship Id="rId30" Type="http://schemas.openxmlformats.org/officeDocument/2006/relationships/font" Target="fonts/Roboto-bold.fntdata"/><Relationship Id="rId33" Type="http://schemas.openxmlformats.org/officeDocument/2006/relationships/font" Target="fonts/Lato-regular.fntdata"/><Relationship Id="rId32" Type="http://schemas.openxmlformats.org/officeDocument/2006/relationships/font" Target="fonts/Roboto-boldItalic.fntdata"/><Relationship Id="rId35" Type="http://schemas.openxmlformats.org/officeDocument/2006/relationships/font" Target="fonts/Lato-italic.fntdata"/><Relationship Id="rId34" Type="http://schemas.openxmlformats.org/officeDocument/2006/relationships/font" Target="fonts/Lato-bold.fntdata"/><Relationship Id="rId37" Type="http://schemas.openxmlformats.org/officeDocument/2006/relationships/font" Target="fonts/LatoLight-regular.fntdata"/><Relationship Id="rId36" Type="http://schemas.openxmlformats.org/officeDocument/2006/relationships/font" Target="fonts/Lato-boldItalic.fntdata"/><Relationship Id="rId39" Type="http://schemas.openxmlformats.org/officeDocument/2006/relationships/font" Target="fonts/LatoLight-italic.fntdata"/><Relationship Id="rId38" Type="http://schemas.openxmlformats.org/officeDocument/2006/relationships/font" Target="fonts/LatoLight-bold.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alewaySemiBold-bold.fntdata"/><Relationship Id="rId23" Type="http://schemas.openxmlformats.org/officeDocument/2006/relationships/font" Target="fonts/RalewaySemiBold-regular.fntdata"/><Relationship Id="rId26" Type="http://schemas.openxmlformats.org/officeDocument/2006/relationships/font" Target="fonts/RalewaySemiBold-boldItalic.fntdata"/><Relationship Id="rId25" Type="http://schemas.openxmlformats.org/officeDocument/2006/relationships/font" Target="fonts/RalewaySemiBold-italic.fntdata"/><Relationship Id="rId28" Type="http://schemas.openxmlformats.org/officeDocument/2006/relationships/font" Target="fonts/RalewayExtraBold-boldItalic.fntdata"/><Relationship Id="rId27" Type="http://schemas.openxmlformats.org/officeDocument/2006/relationships/font" Target="fonts/RalewayExtraBold-bold.fntdata"/><Relationship Id="rId29" Type="http://schemas.openxmlformats.org/officeDocument/2006/relationships/font" Target="fonts/Roboto-regular.fntdata"/><Relationship Id="rId51" Type="http://schemas.openxmlformats.org/officeDocument/2006/relationships/font" Target="fonts/HelveticaNeueLight-regular.fntdata"/><Relationship Id="rId50" Type="http://schemas.openxmlformats.org/officeDocument/2006/relationships/font" Target="fonts/HelveticaNeue-boldItalic.fntdata"/><Relationship Id="rId53" Type="http://schemas.openxmlformats.org/officeDocument/2006/relationships/font" Target="fonts/HelveticaNeueLight-italic.fntdata"/><Relationship Id="rId52" Type="http://schemas.openxmlformats.org/officeDocument/2006/relationships/font" Target="fonts/HelveticaNeueLight-bold.fntdata"/><Relationship Id="rId11" Type="http://schemas.openxmlformats.org/officeDocument/2006/relationships/slide" Target="slides/slide6.xml"/><Relationship Id="rId55" Type="http://customschemas.google.com/relationships/presentationmetadata" Target="metadata"/><Relationship Id="rId10" Type="http://schemas.openxmlformats.org/officeDocument/2006/relationships/slide" Target="slides/slide5.xml"/><Relationship Id="rId54" Type="http://schemas.openxmlformats.org/officeDocument/2006/relationships/font" Target="fonts/HelveticaNeueLight-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 name="Shape 26"/>
        <p:cNvGrpSpPr/>
        <p:nvPr/>
      </p:nvGrpSpPr>
      <p:grpSpPr>
        <a:xfrm>
          <a:off x="0" y="0"/>
          <a:ext cx="0" cy="0"/>
          <a:chOff x="0" y="0"/>
          <a:chExt cx="0" cy="0"/>
        </a:xfrm>
      </p:grpSpPr>
      <p:sp>
        <p:nvSpPr>
          <p:cNvPr id="27" name="Google Shape;27;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s-ES" sz="1800">
                <a:latin typeface="Lato"/>
                <a:ea typeface="Lato"/>
                <a:cs typeface="Lato"/>
                <a:sym typeface="Lato"/>
              </a:rPr>
              <a:t>The template outlines the benefits of establishing a Blue School through ProBleu, emphasising advantages such as enhanced reputation, improved student outcomes, and increased community engagement to gain support from the institution. The template sets up the teacher to explain project goals, objectives, and activities to illustrate careful planning and consideration while spotlighting the positive impact on students' learning, the school's reputation, and the wider community highlighting the project's value. In addition, demonstrating a commitment to inclusivity reflects the school's dedication to equity and accessibility, while providing mitigation strategies for potential challenges demonstrates a proactive approach to project management.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s-ES"/>
              <a:t>The template is editable and can be modified to the teacher’s convenience. The highlighted sections are recommended to be changed.</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s-ES"/>
              <a:t>Examples of project titles: </a:t>
            </a:r>
            <a:r>
              <a:rPr b="1" lang="es-ES" sz="1100">
                <a:solidFill>
                  <a:schemeClr val="dk1"/>
                </a:solidFill>
                <a:highlight>
                  <a:srgbClr val="FFFF00"/>
                </a:highlight>
                <a:latin typeface="Lato"/>
                <a:ea typeface="Lato"/>
                <a:cs typeface="Lato"/>
                <a:sym typeface="Lato"/>
              </a:rPr>
              <a:t>Blue Trails - Navigating ocean literacy for a sustainable tomorrow</a:t>
            </a:r>
            <a:endParaRPr/>
          </a:p>
          <a:p>
            <a:pPr indent="0" lvl="0" marL="0" rtl="0" algn="l">
              <a:lnSpc>
                <a:spcPct val="100000"/>
              </a:lnSpc>
              <a:spcBef>
                <a:spcPts val="0"/>
              </a:spcBef>
              <a:spcAft>
                <a:spcPts val="0"/>
              </a:spcAft>
              <a:buSzPts val="1100"/>
              <a:buNone/>
            </a:pPr>
            <a:r>
              <a:rPr b="1" lang="es-ES">
                <a:highlight>
                  <a:srgbClr val="FFFF00"/>
                </a:highlight>
                <a:latin typeface="Lato"/>
                <a:ea typeface="Lato"/>
                <a:cs typeface="Lato"/>
                <a:sym typeface="Lato"/>
              </a:rPr>
              <a:t>                                             Let’s Form Marine Shelters</a:t>
            </a:r>
            <a:endParaRPr b="1" sz="1100">
              <a:solidFill>
                <a:schemeClr val="dk1"/>
              </a:solidFill>
              <a:highlight>
                <a:srgbClr val="FFFF00"/>
              </a:highlight>
              <a:latin typeface="Lato"/>
              <a:ea typeface="Lato"/>
              <a:cs typeface="Lato"/>
              <a:sym typeface="Lato"/>
            </a:endParaRPr>
          </a:p>
          <a:p>
            <a:pPr indent="0" lvl="0" marL="0" rtl="0" algn="l">
              <a:lnSpc>
                <a:spcPct val="100000"/>
              </a:lnSpc>
              <a:spcBef>
                <a:spcPts val="0"/>
              </a:spcBef>
              <a:spcAft>
                <a:spcPts val="0"/>
              </a:spcAft>
              <a:buSzPts val="1100"/>
              <a:buNone/>
            </a:pPr>
            <a:r>
              <a:t/>
            </a:r>
            <a:endParaRPr b="1" sz="1100">
              <a:solidFill>
                <a:schemeClr val="dk1"/>
              </a:solidFill>
              <a:highlight>
                <a:srgbClr val="FFFF00"/>
              </a:highlight>
              <a:latin typeface="Lato"/>
              <a:ea typeface="Lato"/>
              <a:cs typeface="Lato"/>
              <a:sym typeface="Lato"/>
            </a:endParaRPr>
          </a:p>
          <a:p>
            <a:pPr indent="0" lvl="0" marL="0" rtl="0" algn="l">
              <a:lnSpc>
                <a:spcPct val="100000"/>
              </a:lnSpc>
              <a:spcBef>
                <a:spcPts val="0"/>
              </a:spcBef>
              <a:spcAft>
                <a:spcPts val="0"/>
              </a:spcAft>
              <a:buSzPts val="1100"/>
              <a:buNone/>
            </a:pPr>
            <a:r>
              <a:t/>
            </a:r>
            <a:endParaRPr/>
          </a:p>
        </p:txBody>
      </p:sp>
      <p:sp>
        <p:nvSpPr>
          <p:cNvPr id="28" name="Google Shape;28;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s-ES"/>
              <a:t>Add your project description</a:t>
            </a:r>
            <a:endParaRPr/>
          </a:p>
          <a:p>
            <a:pPr indent="0" lvl="0" marL="0" rtl="0" algn="l">
              <a:lnSpc>
                <a:spcPct val="100000"/>
              </a:lnSpc>
              <a:spcBef>
                <a:spcPts val="0"/>
              </a:spcBef>
              <a:spcAft>
                <a:spcPts val="0"/>
              </a:spcAft>
              <a:buSzPts val="1100"/>
              <a:buNone/>
            </a:pPr>
            <a:r>
              <a:t/>
            </a:r>
            <a:endParaRPr/>
          </a:p>
        </p:txBody>
      </p:sp>
      <p:sp>
        <p:nvSpPr>
          <p:cNvPr id="96" name="Google Shape;96;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4" name="Google Shape;104;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es-ES"/>
              <a:t>Add details about your project activities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 name="Google Shape;110;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00000"/>
              </a:lnSpc>
              <a:spcBef>
                <a:spcPts val="0"/>
              </a:spcBef>
              <a:spcAft>
                <a:spcPts val="0"/>
              </a:spcAft>
              <a:buClr>
                <a:srgbClr val="000000"/>
              </a:buClr>
              <a:buSzPts val="1100"/>
              <a:buFont typeface="Arial"/>
              <a:buChar char="●"/>
            </a:pPr>
            <a:r>
              <a:rPr lang="es-ES"/>
              <a:t>Explain budget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1" name="Google Shape;131;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5" name="Google Shape;145;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 name="Shape 32"/>
        <p:cNvGrpSpPr/>
        <p:nvPr/>
      </p:nvGrpSpPr>
      <p:grpSpPr>
        <a:xfrm>
          <a:off x="0" y="0"/>
          <a:ext cx="0" cy="0"/>
          <a:chOff x="0" y="0"/>
          <a:chExt cx="0" cy="0"/>
        </a:xfrm>
      </p:grpSpPr>
      <p:sp>
        <p:nvSpPr>
          <p:cNvPr id="33" name="Google Shape;3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 name="Google Shape;3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 name="Shape 41"/>
        <p:cNvGrpSpPr/>
        <p:nvPr/>
      </p:nvGrpSpPr>
      <p:grpSpPr>
        <a:xfrm>
          <a:off x="0" y="0"/>
          <a:ext cx="0" cy="0"/>
          <a:chOff x="0" y="0"/>
          <a:chExt cx="0" cy="0"/>
        </a:xfrm>
      </p:grpSpPr>
      <p:sp>
        <p:nvSpPr>
          <p:cNvPr id="42" name="Google Shape;42;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3" name="Google Shape;43;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s-ES"/>
              <a:t>Highlight your country in the list</a:t>
            </a:r>
            <a:endParaRPr/>
          </a:p>
        </p:txBody>
      </p:sp>
      <p:sp>
        <p:nvSpPr>
          <p:cNvPr id="52" name="Google Shape;52;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9" name="Google Shape;59;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6" name="Google Shape;66;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4" name="Google Shape;74;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s-ES"/>
              <a:t>Add your project description</a:t>
            </a:r>
            <a:endParaRPr/>
          </a:p>
        </p:txBody>
      </p:sp>
      <p:sp>
        <p:nvSpPr>
          <p:cNvPr id="81" name="Google Shape;81;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s-ES"/>
              <a:t>Add your project description</a:t>
            </a:r>
            <a:endParaRPr/>
          </a:p>
          <a:p>
            <a:pPr indent="0" lvl="0" marL="0" rtl="0" algn="l">
              <a:lnSpc>
                <a:spcPct val="100000"/>
              </a:lnSpc>
              <a:spcBef>
                <a:spcPts val="0"/>
              </a:spcBef>
              <a:spcAft>
                <a:spcPts val="0"/>
              </a:spcAft>
              <a:buSzPts val="1100"/>
              <a:buNone/>
            </a:pPr>
            <a:r>
              <a:t/>
            </a:r>
            <a:endParaRPr/>
          </a:p>
        </p:txBody>
      </p:sp>
      <p:sp>
        <p:nvSpPr>
          <p:cNvPr id="89" name="Google Shape;89;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11" name="Shape 11"/>
        <p:cNvGrpSpPr/>
        <p:nvPr/>
      </p:nvGrpSpPr>
      <p:grpSpPr>
        <a:xfrm>
          <a:off x="0" y="0"/>
          <a:ext cx="0" cy="0"/>
          <a:chOff x="0" y="0"/>
          <a:chExt cx="0" cy="0"/>
        </a:xfrm>
      </p:grpSpPr>
      <p:sp>
        <p:nvSpPr>
          <p:cNvPr id="12" name="Google Shape;12;p7"/>
          <p:cNvSpPr txBox="1"/>
          <p:nvPr>
            <p:ph type="ctrTitle"/>
          </p:nvPr>
        </p:nvSpPr>
        <p:spPr>
          <a:xfrm>
            <a:off x="0" y="2064183"/>
            <a:ext cx="8913091" cy="1210108"/>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003865"/>
              </a:buClr>
              <a:buSzPts val="4000"/>
              <a:buFont typeface="Raleway ExtraBold"/>
              <a:buNone/>
              <a:defRPr b="0" sz="4000">
                <a:solidFill>
                  <a:srgbClr val="003865"/>
                </a:solidFill>
                <a:latin typeface="Raleway Black"/>
                <a:ea typeface="Raleway Black"/>
                <a:cs typeface="Raleway Black"/>
                <a:sym typeface="Raleway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7"/>
          <p:cNvSpPr txBox="1"/>
          <p:nvPr>
            <p:ph idx="1" type="subTitle"/>
          </p:nvPr>
        </p:nvSpPr>
        <p:spPr>
          <a:xfrm>
            <a:off x="0" y="3602038"/>
            <a:ext cx="8913091"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rgbClr val="8BB8E8"/>
              </a:buClr>
              <a:buSzPts val="2000"/>
              <a:buFont typeface="Lato"/>
              <a:buNone/>
              <a:defRPr b="1" sz="2000">
                <a:solidFill>
                  <a:srgbClr val="8BB8E8"/>
                </a:solidFill>
                <a:latin typeface="Raleway SemiBold"/>
                <a:ea typeface="Raleway SemiBold"/>
                <a:cs typeface="Raleway SemiBold"/>
                <a:sym typeface="Raleway SemiBold"/>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bg>
      <p:bgPr>
        <a:blipFill>
          <a:blip r:embed="rId2">
            <a:alphaModFix/>
          </a:blip>
          <a:stretch>
            <a:fillRect/>
          </a:stretch>
        </a:blipFill>
      </p:bgPr>
    </p:bg>
    <p:spTree>
      <p:nvGrpSpPr>
        <p:cNvPr id="14" name="Shape 14"/>
        <p:cNvGrpSpPr/>
        <p:nvPr/>
      </p:nvGrpSpPr>
      <p:grpSpPr>
        <a:xfrm>
          <a:off x="0" y="0"/>
          <a:ext cx="0" cy="0"/>
          <a:chOff x="0" y="0"/>
          <a:chExt cx="0" cy="0"/>
        </a:xfrm>
      </p:grpSpPr>
      <p:sp>
        <p:nvSpPr>
          <p:cNvPr id="15" name="Google Shape;15;p8"/>
          <p:cNvSpPr txBox="1"/>
          <p:nvPr>
            <p:ph type="title"/>
          </p:nvPr>
        </p:nvSpPr>
        <p:spPr>
          <a:xfrm>
            <a:off x="838200" y="365126"/>
            <a:ext cx="10515600" cy="68782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8BB8E8"/>
              </a:buClr>
              <a:buSzPts val="4400"/>
              <a:buFont typeface="Raleway ExtraBold"/>
              <a:buNone/>
              <a:defRPr b="0">
                <a:solidFill>
                  <a:srgbClr val="8BB8E8"/>
                </a:solidFill>
                <a:latin typeface="Raleway ExtraBold"/>
                <a:ea typeface="Raleway ExtraBold"/>
                <a:cs typeface="Raleway ExtraBold"/>
                <a:sym typeface="Raleway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8"/>
          <p:cNvSpPr txBox="1"/>
          <p:nvPr>
            <p:ph idx="1" type="body"/>
          </p:nvPr>
        </p:nvSpPr>
        <p:spPr>
          <a:xfrm>
            <a:off x="838200" y="1460500"/>
            <a:ext cx="10515600" cy="4351338"/>
          </a:xfrm>
          <a:prstGeom prst="rect">
            <a:avLst/>
          </a:prstGeom>
          <a:noFill/>
          <a:ln>
            <a:noFill/>
          </a:ln>
        </p:spPr>
        <p:txBody>
          <a:bodyPr anchorCtr="0" anchor="t" bIns="45700" lIns="91425" spcFirstLastPara="1" rIns="91425" wrap="square" tIns="45700">
            <a:normAutofit/>
          </a:bodyPr>
          <a:lstStyle>
            <a:lvl1pPr indent="-317500" lvl="0" marL="457200" algn="l">
              <a:lnSpc>
                <a:spcPct val="90000"/>
              </a:lnSpc>
              <a:spcBef>
                <a:spcPts val="1000"/>
              </a:spcBef>
              <a:spcAft>
                <a:spcPts val="0"/>
              </a:spcAft>
              <a:buClr>
                <a:srgbClr val="333333"/>
              </a:buClr>
              <a:buSzPts val="1400"/>
              <a:buChar char="•"/>
              <a:defRPr sz="1400">
                <a:solidFill>
                  <a:srgbClr val="333333"/>
                </a:solidFill>
              </a:defRPr>
            </a:lvl1pPr>
            <a:lvl2pPr indent="-317500" lvl="1" marL="914400" algn="l">
              <a:lnSpc>
                <a:spcPct val="90000"/>
              </a:lnSpc>
              <a:spcBef>
                <a:spcPts val="500"/>
              </a:spcBef>
              <a:spcAft>
                <a:spcPts val="0"/>
              </a:spcAft>
              <a:buClr>
                <a:srgbClr val="333333"/>
              </a:buClr>
              <a:buSzPts val="1400"/>
              <a:buChar char="•"/>
              <a:defRPr sz="1400">
                <a:solidFill>
                  <a:srgbClr val="333333"/>
                </a:solidFill>
              </a:defRPr>
            </a:lvl2pPr>
            <a:lvl3pPr indent="-317500" lvl="2" marL="1371600" algn="l">
              <a:lnSpc>
                <a:spcPct val="90000"/>
              </a:lnSpc>
              <a:spcBef>
                <a:spcPts val="500"/>
              </a:spcBef>
              <a:spcAft>
                <a:spcPts val="0"/>
              </a:spcAft>
              <a:buClr>
                <a:srgbClr val="333333"/>
              </a:buClr>
              <a:buSzPts val="1400"/>
              <a:buChar char="•"/>
              <a:defRPr sz="1400">
                <a:solidFill>
                  <a:srgbClr val="333333"/>
                </a:solidFill>
              </a:defRPr>
            </a:lvl3pPr>
            <a:lvl4pPr indent="-317500" lvl="3" marL="1828800" algn="l">
              <a:lnSpc>
                <a:spcPct val="90000"/>
              </a:lnSpc>
              <a:spcBef>
                <a:spcPts val="500"/>
              </a:spcBef>
              <a:spcAft>
                <a:spcPts val="0"/>
              </a:spcAft>
              <a:buClr>
                <a:srgbClr val="333333"/>
              </a:buClr>
              <a:buSzPts val="1400"/>
              <a:buChar char="•"/>
              <a:defRPr sz="1400">
                <a:solidFill>
                  <a:srgbClr val="333333"/>
                </a:solidFill>
              </a:defRPr>
            </a:lvl4pPr>
            <a:lvl5pPr indent="-317500" lvl="4" marL="2286000" algn="l">
              <a:lnSpc>
                <a:spcPct val="90000"/>
              </a:lnSpc>
              <a:spcBef>
                <a:spcPts val="500"/>
              </a:spcBef>
              <a:spcAft>
                <a:spcPts val="0"/>
              </a:spcAft>
              <a:buClr>
                <a:srgbClr val="333333"/>
              </a:buClr>
              <a:buSzPts val="1400"/>
              <a:buChar char="•"/>
              <a:defRPr sz="1400">
                <a:solidFill>
                  <a:srgbClr val="333333"/>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bg>
      <p:bgPr>
        <a:blipFill>
          <a:blip r:embed="rId2">
            <a:alphaModFix/>
          </a:blip>
          <a:stretch>
            <a:fillRect/>
          </a:stretch>
        </a:blipFill>
      </p:bgPr>
    </p:bg>
    <p:spTree>
      <p:nvGrpSpPr>
        <p:cNvPr id="17" name="Shape 17"/>
        <p:cNvGrpSpPr/>
        <p:nvPr/>
      </p:nvGrpSpPr>
      <p:grpSpPr>
        <a:xfrm>
          <a:off x="0" y="0"/>
          <a:ext cx="0" cy="0"/>
          <a:chOff x="0" y="0"/>
          <a:chExt cx="0" cy="0"/>
        </a:xfrm>
      </p:grpSpPr>
      <p:sp>
        <p:nvSpPr>
          <p:cNvPr id="18" name="Google Shape;18;p12"/>
          <p:cNvSpPr txBox="1"/>
          <p:nvPr>
            <p:ph idx="1" type="body"/>
          </p:nvPr>
        </p:nvSpPr>
        <p:spPr>
          <a:xfrm>
            <a:off x="836612" y="1367054"/>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003865"/>
              </a:buClr>
              <a:buSzPts val="2400"/>
              <a:buNone/>
              <a:defRPr b="1" sz="2400">
                <a:solidFill>
                  <a:srgbClr val="003865"/>
                </a:solidFill>
                <a:latin typeface="Raleway Black"/>
                <a:ea typeface="Raleway Black"/>
                <a:cs typeface="Raleway Black"/>
                <a:sym typeface="Raleway Black"/>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9" name="Google Shape;19;p12"/>
          <p:cNvSpPr txBox="1"/>
          <p:nvPr>
            <p:ph idx="2" type="body"/>
          </p:nvPr>
        </p:nvSpPr>
        <p:spPr>
          <a:xfrm>
            <a:off x="836611" y="2301875"/>
            <a:ext cx="5157787" cy="368458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333333"/>
              </a:buClr>
              <a:buSzPts val="2800"/>
              <a:buChar char="•"/>
              <a:defRPr>
                <a:solidFill>
                  <a:srgbClr val="333333"/>
                </a:solidFill>
                <a:latin typeface="Lato Light"/>
                <a:ea typeface="Lato Light"/>
                <a:cs typeface="Lato Light"/>
                <a:sym typeface="Lato Light"/>
              </a:defRPr>
            </a:lvl1pPr>
            <a:lvl2pPr indent="-381000" lvl="1" marL="914400" algn="l">
              <a:lnSpc>
                <a:spcPct val="90000"/>
              </a:lnSpc>
              <a:spcBef>
                <a:spcPts val="500"/>
              </a:spcBef>
              <a:spcAft>
                <a:spcPts val="0"/>
              </a:spcAft>
              <a:buClr>
                <a:srgbClr val="333333"/>
              </a:buClr>
              <a:buSzPts val="2400"/>
              <a:buChar char="•"/>
              <a:defRPr>
                <a:solidFill>
                  <a:srgbClr val="333333"/>
                </a:solidFill>
              </a:defRPr>
            </a:lvl2pPr>
            <a:lvl3pPr indent="-355600" lvl="2" marL="1371600" algn="l">
              <a:lnSpc>
                <a:spcPct val="90000"/>
              </a:lnSpc>
              <a:spcBef>
                <a:spcPts val="500"/>
              </a:spcBef>
              <a:spcAft>
                <a:spcPts val="0"/>
              </a:spcAft>
              <a:buClr>
                <a:srgbClr val="333333"/>
              </a:buClr>
              <a:buSzPts val="2000"/>
              <a:buChar char="•"/>
              <a:defRPr>
                <a:solidFill>
                  <a:srgbClr val="333333"/>
                </a:solidFill>
              </a:defRPr>
            </a:lvl3pPr>
            <a:lvl4pPr indent="-342900" lvl="3" marL="1828800" algn="l">
              <a:lnSpc>
                <a:spcPct val="90000"/>
              </a:lnSpc>
              <a:spcBef>
                <a:spcPts val="500"/>
              </a:spcBef>
              <a:spcAft>
                <a:spcPts val="0"/>
              </a:spcAft>
              <a:buClr>
                <a:srgbClr val="333333"/>
              </a:buClr>
              <a:buSzPts val="1800"/>
              <a:buChar char="•"/>
              <a:defRPr>
                <a:solidFill>
                  <a:srgbClr val="333333"/>
                </a:solidFill>
              </a:defRPr>
            </a:lvl4pPr>
            <a:lvl5pPr indent="-342900" lvl="4" marL="2286000" algn="l">
              <a:lnSpc>
                <a:spcPct val="90000"/>
              </a:lnSpc>
              <a:spcBef>
                <a:spcPts val="500"/>
              </a:spcBef>
              <a:spcAft>
                <a:spcPts val="0"/>
              </a:spcAft>
              <a:buClr>
                <a:srgbClr val="333333"/>
              </a:buClr>
              <a:buSzPts val="1800"/>
              <a:buChar char="•"/>
              <a:defRPr>
                <a:solidFill>
                  <a:srgbClr val="333333"/>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12"/>
          <p:cNvSpPr txBox="1"/>
          <p:nvPr>
            <p:ph idx="3" type="body"/>
          </p:nvPr>
        </p:nvSpPr>
        <p:spPr>
          <a:xfrm>
            <a:off x="6172200" y="1367054"/>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003865"/>
              </a:buClr>
              <a:buSzPts val="2400"/>
              <a:buNone/>
              <a:defRPr b="1" sz="2400">
                <a:solidFill>
                  <a:srgbClr val="003865"/>
                </a:solidFill>
                <a:latin typeface="Raleway Black"/>
                <a:ea typeface="Raleway Black"/>
                <a:cs typeface="Raleway Black"/>
                <a:sym typeface="Raleway Black"/>
              </a:defRPr>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1" name="Google Shape;21;p12"/>
          <p:cNvSpPr txBox="1"/>
          <p:nvPr>
            <p:ph idx="4" type="body"/>
          </p:nvPr>
        </p:nvSpPr>
        <p:spPr>
          <a:xfrm>
            <a:off x="6170612" y="2301875"/>
            <a:ext cx="5183188" cy="368458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333333"/>
              </a:buClr>
              <a:buSzPts val="2800"/>
              <a:buChar char="•"/>
              <a:defRPr>
                <a:solidFill>
                  <a:srgbClr val="333333"/>
                </a:solidFill>
                <a:latin typeface="Lato Light"/>
                <a:ea typeface="Lato Light"/>
                <a:cs typeface="Lato Light"/>
                <a:sym typeface="Lato Light"/>
              </a:defRPr>
            </a:lvl1pPr>
            <a:lvl2pPr indent="-381000" lvl="1" marL="914400" algn="l">
              <a:lnSpc>
                <a:spcPct val="90000"/>
              </a:lnSpc>
              <a:spcBef>
                <a:spcPts val="500"/>
              </a:spcBef>
              <a:spcAft>
                <a:spcPts val="0"/>
              </a:spcAft>
              <a:buClr>
                <a:srgbClr val="333333"/>
              </a:buClr>
              <a:buSzPts val="2400"/>
              <a:buChar char="•"/>
              <a:defRPr>
                <a:solidFill>
                  <a:srgbClr val="333333"/>
                </a:solidFill>
              </a:defRPr>
            </a:lvl2pPr>
            <a:lvl3pPr indent="-355600" lvl="2" marL="1371600" algn="l">
              <a:lnSpc>
                <a:spcPct val="90000"/>
              </a:lnSpc>
              <a:spcBef>
                <a:spcPts val="500"/>
              </a:spcBef>
              <a:spcAft>
                <a:spcPts val="0"/>
              </a:spcAft>
              <a:buClr>
                <a:srgbClr val="333333"/>
              </a:buClr>
              <a:buSzPts val="2000"/>
              <a:buChar char="•"/>
              <a:defRPr>
                <a:solidFill>
                  <a:srgbClr val="333333"/>
                </a:solidFill>
              </a:defRPr>
            </a:lvl3pPr>
            <a:lvl4pPr indent="-342900" lvl="3" marL="1828800" algn="l">
              <a:lnSpc>
                <a:spcPct val="90000"/>
              </a:lnSpc>
              <a:spcBef>
                <a:spcPts val="500"/>
              </a:spcBef>
              <a:spcAft>
                <a:spcPts val="0"/>
              </a:spcAft>
              <a:buClr>
                <a:srgbClr val="333333"/>
              </a:buClr>
              <a:buSzPts val="1800"/>
              <a:buChar char="•"/>
              <a:defRPr>
                <a:solidFill>
                  <a:srgbClr val="333333"/>
                </a:solidFill>
              </a:defRPr>
            </a:lvl4pPr>
            <a:lvl5pPr indent="-342900" lvl="4" marL="2286000" algn="l">
              <a:lnSpc>
                <a:spcPct val="90000"/>
              </a:lnSpc>
              <a:spcBef>
                <a:spcPts val="500"/>
              </a:spcBef>
              <a:spcAft>
                <a:spcPts val="0"/>
              </a:spcAft>
              <a:buClr>
                <a:srgbClr val="333333"/>
              </a:buClr>
              <a:buSzPts val="1800"/>
              <a:buChar char="•"/>
              <a:defRPr>
                <a:solidFill>
                  <a:srgbClr val="333333"/>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 name="Google Shape;22;p12"/>
          <p:cNvSpPr txBox="1"/>
          <p:nvPr>
            <p:ph type="title"/>
          </p:nvPr>
        </p:nvSpPr>
        <p:spPr>
          <a:xfrm>
            <a:off x="838200" y="365126"/>
            <a:ext cx="10515600" cy="68782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8BB8E8"/>
              </a:buClr>
              <a:buSzPts val="4400"/>
              <a:buFont typeface="Helvetica Neue"/>
              <a:buNone/>
              <a:defRPr b="1">
                <a:solidFill>
                  <a:srgbClr val="8BB8E8"/>
                </a:solidFill>
                <a:latin typeface="Raleway ExtraBold"/>
                <a:ea typeface="Raleway ExtraBold"/>
                <a:cs typeface="Raleway ExtraBold"/>
                <a:sym typeface="Raleway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bg>
      <p:bgPr>
        <a:blipFill>
          <a:blip r:embed="rId2">
            <a:alphaModFix/>
          </a:blip>
          <a:stretch>
            <a:fillRect/>
          </a:stretch>
        </a:blipFill>
      </p:bgPr>
    </p:bg>
    <p:spTree>
      <p:nvGrpSpPr>
        <p:cNvPr id="23" name="Shape 23"/>
        <p:cNvGrpSpPr/>
        <p:nvPr/>
      </p:nvGrpSpPr>
      <p:grpSpPr>
        <a:xfrm>
          <a:off x="0" y="0"/>
          <a:ext cx="0" cy="0"/>
          <a:chOff x="0" y="0"/>
          <a:chExt cx="0" cy="0"/>
        </a:xfrm>
      </p:grpSpPr>
      <p:sp>
        <p:nvSpPr>
          <p:cNvPr id="24" name="Google Shape;24;p13"/>
          <p:cNvSpPr txBox="1"/>
          <p:nvPr>
            <p:ph type="title"/>
          </p:nvPr>
        </p:nvSpPr>
        <p:spPr>
          <a:xfrm>
            <a:off x="838200" y="365126"/>
            <a:ext cx="10515600" cy="68782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8BB8E8"/>
              </a:buClr>
              <a:buSzPts val="4400"/>
              <a:buFont typeface="Helvetica Neue"/>
              <a:buNone/>
              <a:defRPr b="1">
                <a:solidFill>
                  <a:srgbClr val="8BB8E8"/>
                </a:solidFill>
                <a:latin typeface="Raleway ExtraBold"/>
                <a:ea typeface="Raleway ExtraBold"/>
                <a:cs typeface="Raleway ExtraBold"/>
                <a:sym typeface="Raleway Extra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blipFill>
          <a:blip r:embed="rId2">
            <a:alphaModFix/>
          </a:blip>
          <a:stretch>
            <a:fillRect/>
          </a:stretch>
        </a:blipFill>
      </p:bgPr>
    </p:bg>
    <p:spTree>
      <p:nvGrpSpPr>
        <p:cNvPr id="25" name="Shape 25"/>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Helvetica Neue"/>
              <a:buNone/>
              <a:defRPr b="1" i="0" sz="4400" u="none" cap="none" strike="noStrike">
                <a:solidFill>
                  <a:schemeClr val="dk1"/>
                </a:solidFill>
                <a:latin typeface="Helvetica Neue"/>
                <a:ea typeface="Helvetica Neue"/>
                <a:cs typeface="Helvetica Neue"/>
                <a:sym typeface="Helvetica Neue"/>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Helvetica Neue Light"/>
                <a:ea typeface="Helvetica Neue Light"/>
                <a:cs typeface="Helvetica Neue Light"/>
                <a:sym typeface="Helvetica Neue Light"/>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Helvetica Neue Light"/>
                <a:ea typeface="Helvetica Neue Light"/>
                <a:cs typeface="Helvetica Neue Light"/>
                <a:sym typeface="Helvetica Neue Light"/>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Helvetica Neue Light"/>
                <a:ea typeface="Helvetica Neue Light"/>
                <a:cs typeface="Helvetica Neue Light"/>
                <a:sym typeface="Helvetica Neue Light"/>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Helvetica Neue Light"/>
                <a:ea typeface="Helvetica Neue Light"/>
                <a:cs typeface="Helvetica Neue Light"/>
                <a:sym typeface="Helvetica Neue Light"/>
              </a:defRPr>
            </a:lvl9pPr>
          </a:lstStyle>
          <a:p/>
        </p:txBody>
      </p:sp>
      <p:sp>
        <p:nvSpPr>
          <p:cNvPr id="8" name="Google Shape;8;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Helvetica Neue Light"/>
                <a:ea typeface="Helvetica Neue Light"/>
                <a:cs typeface="Helvetica Neue Light"/>
                <a:sym typeface="Helvetica Neue Ligh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Light"/>
                <a:ea typeface="Helvetica Neue Light"/>
                <a:cs typeface="Helvetica Neue Light"/>
                <a:sym typeface="Helvetica Neue Light"/>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Light"/>
                <a:ea typeface="Helvetica Neue Light"/>
                <a:cs typeface="Helvetica Neue Light"/>
                <a:sym typeface="Helvetica Neue Light"/>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Light"/>
                <a:ea typeface="Helvetica Neue Light"/>
                <a:cs typeface="Helvetica Neue Light"/>
                <a:sym typeface="Helvetica Neue Light"/>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Light"/>
                <a:ea typeface="Helvetica Neue Light"/>
                <a:cs typeface="Helvetica Neue Light"/>
                <a:sym typeface="Helvetica Neue Light"/>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Light"/>
                <a:ea typeface="Helvetica Neue Light"/>
                <a:cs typeface="Helvetica Neue Light"/>
                <a:sym typeface="Helvetica Neue Light"/>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Light"/>
                <a:ea typeface="Helvetica Neue Light"/>
                <a:cs typeface="Helvetica Neue Light"/>
                <a:sym typeface="Helvetica Neue Light"/>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Light"/>
                <a:ea typeface="Helvetica Neue Light"/>
                <a:cs typeface="Helvetica Neue Light"/>
                <a:sym typeface="Helvetica Neue Light"/>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Light"/>
                <a:ea typeface="Helvetica Neue Light"/>
                <a:cs typeface="Helvetica Neue Light"/>
                <a:sym typeface="Helvetica Neue Light"/>
              </a:defRPr>
            </a:lvl9pPr>
          </a:lstStyle>
          <a:p/>
        </p:txBody>
      </p:sp>
      <p:sp>
        <p:nvSpPr>
          <p:cNvPr id="9" name="Google Shape;9;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Helvetica Neue Light"/>
                <a:ea typeface="Helvetica Neue Light"/>
                <a:cs typeface="Helvetica Neue Light"/>
                <a:sym typeface="Helvetica Neue Ligh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Light"/>
                <a:ea typeface="Helvetica Neue Light"/>
                <a:cs typeface="Helvetica Neue Light"/>
                <a:sym typeface="Helvetica Neue Light"/>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Light"/>
                <a:ea typeface="Helvetica Neue Light"/>
                <a:cs typeface="Helvetica Neue Light"/>
                <a:sym typeface="Helvetica Neue Light"/>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Light"/>
                <a:ea typeface="Helvetica Neue Light"/>
                <a:cs typeface="Helvetica Neue Light"/>
                <a:sym typeface="Helvetica Neue Light"/>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Light"/>
                <a:ea typeface="Helvetica Neue Light"/>
                <a:cs typeface="Helvetica Neue Light"/>
                <a:sym typeface="Helvetica Neue Light"/>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Light"/>
                <a:ea typeface="Helvetica Neue Light"/>
                <a:cs typeface="Helvetica Neue Light"/>
                <a:sym typeface="Helvetica Neue Light"/>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Light"/>
                <a:ea typeface="Helvetica Neue Light"/>
                <a:cs typeface="Helvetica Neue Light"/>
                <a:sym typeface="Helvetica Neue Light"/>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Light"/>
                <a:ea typeface="Helvetica Neue Light"/>
                <a:cs typeface="Helvetica Neue Light"/>
                <a:sym typeface="Helvetica Neue Light"/>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Helvetica Neue Light"/>
                <a:ea typeface="Helvetica Neue Light"/>
                <a:cs typeface="Helvetica Neue Light"/>
                <a:sym typeface="Helvetica Neue Light"/>
              </a:defRPr>
            </a:lvl9pPr>
          </a:lstStyle>
          <a:p/>
        </p:txBody>
      </p:sp>
      <p:sp>
        <p:nvSpPr>
          <p:cNvPr id="10" name="Google Shape;10;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Helvetica Neue Light"/>
                <a:ea typeface="Helvetica Neue Light"/>
                <a:cs typeface="Helvetica Neue Light"/>
                <a:sym typeface="Helvetica Neue Light"/>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Helvetica Neue Light"/>
                <a:ea typeface="Helvetica Neue Light"/>
                <a:cs typeface="Helvetica Neue Light"/>
                <a:sym typeface="Helvetica Neue Light"/>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Helvetica Neue Light"/>
                <a:ea typeface="Helvetica Neue Light"/>
                <a:cs typeface="Helvetica Neue Light"/>
                <a:sym typeface="Helvetica Neue Light"/>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Helvetica Neue Light"/>
                <a:ea typeface="Helvetica Neue Light"/>
                <a:cs typeface="Helvetica Neue Light"/>
                <a:sym typeface="Helvetica Neue Light"/>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Helvetica Neue Light"/>
                <a:ea typeface="Helvetica Neue Light"/>
                <a:cs typeface="Helvetica Neue Light"/>
                <a:sym typeface="Helvetica Neue Light"/>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Helvetica Neue Light"/>
                <a:ea typeface="Helvetica Neue Light"/>
                <a:cs typeface="Helvetica Neue Light"/>
                <a:sym typeface="Helvetica Neue Light"/>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Helvetica Neue Light"/>
                <a:ea typeface="Helvetica Neue Light"/>
                <a:cs typeface="Helvetica Neue Light"/>
                <a:sym typeface="Helvetica Neue Light"/>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Helvetica Neue Light"/>
                <a:ea typeface="Helvetica Neue Light"/>
                <a:cs typeface="Helvetica Neue Light"/>
                <a:sym typeface="Helvetica Neue Light"/>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Helvetica Neue Light"/>
                <a:ea typeface="Helvetica Neue Light"/>
                <a:cs typeface="Helvetica Neue Light"/>
                <a:sym typeface="Helvetica Neue Light"/>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7.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probleu.schoo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s://shoreproject.eu/" TargetMode="External"/><Relationship Id="rId4" Type="http://schemas.openxmlformats.org/officeDocument/2006/relationships/hyperlink" Target="https://blue-lights.eu/" TargetMode="External"/><Relationship Id="rId5" Type="http://schemas.openxmlformats.org/officeDocument/2006/relationships/image" Target="../media/image8.png"/><Relationship Id="rId6"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twitter.com/pro_bleu" TargetMode="External"/><Relationship Id="rId4" Type="http://schemas.openxmlformats.org/officeDocument/2006/relationships/hyperlink" Target="https://twitter.com/pro_bleu" TargetMode="External"/><Relationship Id="rId10" Type="http://schemas.openxmlformats.org/officeDocument/2006/relationships/image" Target="../media/image9.jpg"/><Relationship Id="rId9" Type="http://schemas.openxmlformats.org/officeDocument/2006/relationships/hyperlink" Target="https://www.youtube.com/@ProBleu.school" TargetMode="External"/><Relationship Id="rId5" Type="http://schemas.openxmlformats.org/officeDocument/2006/relationships/hyperlink" Target="https://twitter.com/pro_bleu" TargetMode="External"/><Relationship Id="rId6" Type="http://schemas.openxmlformats.org/officeDocument/2006/relationships/hyperlink" Target="https://www.linkedin.com/company/probleu-project/" TargetMode="External"/><Relationship Id="rId7" Type="http://schemas.openxmlformats.org/officeDocument/2006/relationships/hyperlink" Target="https://www.instagram.com/probleu.schools/" TargetMode="External"/><Relationship Id="rId8" Type="http://schemas.openxmlformats.org/officeDocument/2006/relationships/hyperlink" Target="https://www.youtube.com/@ProBleu.schoo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jp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 name="Shape 29"/>
        <p:cNvGrpSpPr/>
        <p:nvPr/>
      </p:nvGrpSpPr>
      <p:grpSpPr>
        <a:xfrm>
          <a:off x="0" y="0"/>
          <a:ext cx="0" cy="0"/>
          <a:chOff x="0" y="0"/>
          <a:chExt cx="0" cy="0"/>
        </a:xfrm>
      </p:grpSpPr>
      <p:sp>
        <p:nvSpPr>
          <p:cNvPr id="30" name="Google Shape;30;p15"/>
          <p:cNvSpPr txBox="1"/>
          <p:nvPr>
            <p:ph type="ctrTitle"/>
          </p:nvPr>
        </p:nvSpPr>
        <p:spPr>
          <a:xfrm>
            <a:off x="566248" y="1987983"/>
            <a:ext cx="8913091" cy="1210108"/>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003865"/>
              </a:buClr>
              <a:buSzPts val="4000"/>
              <a:buFont typeface="Raleway ExtraBold"/>
              <a:buNone/>
            </a:pPr>
            <a:r>
              <a:rPr lang="es-ES">
                <a:highlight>
                  <a:srgbClr val="FFFF00"/>
                </a:highlight>
              </a:rPr>
              <a:t>Project title</a:t>
            </a:r>
            <a:endParaRPr/>
          </a:p>
        </p:txBody>
      </p:sp>
      <p:sp>
        <p:nvSpPr>
          <p:cNvPr id="31" name="Google Shape;31;p15"/>
          <p:cNvSpPr txBox="1"/>
          <p:nvPr>
            <p:ph idx="1" type="subTitle"/>
          </p:nvPr>
        </p:nvSpPr>
        <p:spPr>
          <a:xfrm>
            <a:off x="566248" y="3293228"/>
            <a:ext cx="8913091" cy="1655762"/>
          </a:xfrm>
          <a:prstGeom prst="rect">
            <a:avLst/>
          </a:prstGeom>
          <a:noFill/>
          <a:ln>
            <a:noFill/>
          </a:ln>
        </p:spPr>
        <p:txBody>
          <a:bodyPr anchorCtr="0" anchor="t" bIns="45700" lIns="91425" spcFirstLastPara="1" rIns="91425" wrap="square" tIns="45700">
            <a:normAutofit/>
          </a:bodyPr>
          <a:lstStyle/>
          <a:p>
            <a:pPr indent="-406400" lvl="0" marL="457200" rtl="0" algn="ctr">
              <a:lnSpc>
                <a:spcPct val="90000"/>
              </a:lnSpc>
              <a:spcBef>
                <a:spcPts val="1000"/>
              </a:spcBef>
              <a:spcAft>
                <a:spcPts val="0"/>
              </a:spcAft>
              <a:buClr>
                <a:srgbClr val="8BB8E8"/>
              </a:buClr>
              <a:buSzPts val="2000"/>
              <a:buFont typeface="Lato"/>
              <a:buNone/>
            </a:pPr>
            <a:r>
              <a:rPr lang="es-ES"/>
              <a:t>Project information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23"/>
          <p:cNvSpPr txBox="1"/>
          <p:nvPr>
            <p:ph type="title"/>
          </p:nvPr>
        </p:nvSpPr>
        <p:spPr>
          <a:xfrm>
            <a:off x="544286" y="597702"/>
            <a:ext cx="10515600" cy="68782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8BB8E8"/>
              </a:buClr>
              <a:buSzPct val="100000"/>
              <a:buFont typeface="Helvetica Neue"/>
              <a:buNone/>
            </a:pPr>
            <a:r>
              <a:rPr lang="es-ES">
                <a:highlight>
                  <a:srgbClr val="FFFF00"/>
                </a:highlight>
              </a:rPr>
              <a:t>Funded project example – Small scale</a:t>
            </a:r>
            <a:endParaRPr/>
          </a:p>
        </p:txBody>
      </p:sp>
      <p:sp>
        <p:nvSpPr>
          <p:cNvPr id="99" name="Google Shape;99;p23"/>
          <p:cNvSpPr txBox="1"/>
          <p:nvPr>
            <p:ph idx="1" type="body"/>
          </p:nvPr>
        </p:nvSpPr>
        <p:spPr>
          <a:xfrm>
            <a:off x="415209" y="1412175"/>
            <a:ext cx="7264490" cy="4848123"/>
          </a:xfrm>
          <a:prstGeom prst="rect">
            <a:avLst/>
          </a:prstGeom>
          <a:noFill/>
          <a:ln>
            <a:noFill/>
          </a:ln>
        </p:spPr>
        <p:txBody>
          <a:bodyPr anchorCtr="0" anchor="t" bIns="45700" lIns="91425" spcFirstLastPara="1" rIns="91425" wrap="square" tIns="45700">
            <a:noAutofit/>
          </a:bodyPr>
          <a:lstStyle/>
          <a:p>
            <a:pPr indent="0" lvl="0" marL="88900" rtl="0" algn="l">
              <a:lnSpc>
                <a:spcPct val="100000"/>
              </a:lnSpc>
              <a:spcBef>
                <a:spcPts val="0"/>
              </a:spcBef>
              <a:spcAft>
                <a:spcPts val="0"/>
              </a:spcAft>
              <a:buClr>
                <a:srgbClr val="333333"/>
              </a:buClr>
              <a:buSzPts val="1400"/>
              <a:buNone/>
            </a:pPr>
            <a:r>
              <a:rPr b="1" lang="es-ES" sz="1300">
                <a:highlight>
                  <a:srgbClr val="FFFF00"/>
                </a:highlight>
                <a:latin typeface="Lato"/>
                <a:ea typeface="Lato"/>
                <a:cs typeface="Lato"/>
                <a:sym typeface="Lato"/>
              </a:rPr>
              <a:t>‘Raise awareness of students on the services of algae in their surrounding coastal ecosystems, and their value as a sustainable food source.’ – Primary school marine project in France.</a:t>
            </a:r>
            <a:endParaRPr/>
          </a:p>
          <a:p>
            <a:pPr indent="0" lvl="0" marL="88900" rtl="0" algn="l">
              <a:lnSpc>
                <a:spcPct val="100000"/>
              </a:lnSpc>
              <a:spcBef>
                <a:spcPts val="0"/>
              </a:spcBef>
              <a:spcAft>
                <a:spcPts val="0"/>
              </a:spcAft>
              <a:buClr>
                <a:srgbClr val="333333"/>
              </a:buClr>
              <a:buSzPts val="1400"/>
              <a:buNone/>
            </a:pPr>
            <a:r>
              <a:t/>
            </a:r>
            <a:endParaRPr b="1" sz="1300">
              <a:highlight>
                <a:srgbClr val="FFFF00"/>
              </a:highlight>
              <a:latin typeface="Lato"/>
              <a:ea typeface="Lato"/>
              <a:cs typeface="Lato"/>
              <a:sym typeface="Lato"/>
            </a:endParaRPr>
          </a:p>
          <a:p>
            <a:pPr indent="-285750" lvl="0" marL="374650" rtl="0" algn="l">
              <a:lnSpc>
                <a:spcPct val="100000"/>
              </a:lnSpc>
              <a:spcBef>
                <a:spcPts val="0"/>
              </a:spcBef>
              <a:spcAft>
                <a:spcPts val="0"/>
              </a:spcAft>
              <a:buClr>
                <a:srgbClr val="333333"/>
              </a:buClr>
              <a:buSzPts val="1400"/>
              <a:buFont typeface="Courier New"/>
              <a:buChar char="o"/>
            </a:pPr>
            <a:r>
              <a:rPr lang="es-ES" sz="1300">
                <a:highlight>
                  <a:srgbClr val="FFFF00"/>
                </a:highlight>
                <a:latin typeface="Lato"/>
                <a:ea typeface="Lato"/>
                <a:cs typeface="Lato"/>
                <a:sym typeface="Lato"/>
              </a:rPr>
              <a:t>Raise awareness of students and the wider school community on the possibility of eating algae that grow in local coastal habitats. </a:t>
            </a:r>
            <a:endParaRPr/>
          </a:p>
          <a:p>
            <a:pPr indent="-196850" lvl="0" marL="374650" rtl="0" algn="l">
              <a:lnSpc>
                <a:spcPct val="100000"/>
              </a:lnSpc>
              <a:spcBef>
                <a:spcPts val="0"/>
              </a:spcBef>
              <a:spcAft>
                <a:spcPts val="0"/>
              </a:spcAft>
              <a:buClr>
                <a:srgbClr val="333333"/>
              </a:buClr>
              <a:buSzPts val="1400"/>
              <a:buFont typeface="Courier New"/>
              <a:buNone/>
            </a:pPr>
            <a:r>
              <a:t/>
            </a:r>
            <a:endParaRPr sz="1300">
              <a:highlight>
                <a:srgbClr val="FFFF00"/>
              </a:highlight>
              <a:latin typeface="Lato"/>
              <a:ea typeface="Lato"/>
              <a:cs typeface="Lato"/>
              <a:sym typeface="Lato"/>
            </a:endParaRPr>
          </a:p>
          <a:p>
            <a:pPr indent="-285750" lvl="0" marL="374650" rtl="0" algn="l">
              <a:lnSpc>
                <a:spcPct val="100000"/>
              </a:lnSpc>
              <a:spcBef>
                <a:spcPts val="0"/>
              </a:spcBef>
              <a:spcAft>
                <a:spcPts val="0"/>
              </a:spcAft>
              <a:buClr>
                <a:srgbClr val="333333"/>
              </a:buClr>
              <a:buSzPts val="1400"/>
              <a:buFont typeface="Courier New"/>
              <a:buChar char="o"/>
            </a:pPr>
            <a:r>
              <a:rPr lang="es-ES" sz="1300">
                <a:highlight>
                  <a:srgbClr val="FFFF00"/>
                </a:highlight>
                <a:latin typeface="Lato"/>
                <a:ea typeface="Lato"/>
                <a:cs typeface="Lato"/>
                <a:sym typeface="Lato"/>
              </a:rPr>
              <a:t>The project aims to contribute to a shift in society towards healthier and more sustainable diets.</a:t>
            </a:r>
            <a:endParaRPr/>
          </a:p>
          <a:p>
            <a:pPr indent="-196850" lvl="0" marL="374650" rtl="0" algn="l">
              <a:lnSpc>
                <a:spcPct val="100000"/>
              </a:lnSpc>
              <a:spcBef>
                <a:spcPts val="0"/>
              </a:spcBef>
              <a:spcAft>
                <a:spcPts val="0"/>
              </a:spcAft>
              <a:buClr>
                <a:srgbClr val="333333"/>
              </a:buClr>
              <a:buSzPts val="1400"/>
              <a:buFont typeface="Courier New"/>
              <a:buNone/>
            </a:pPr>
            <a:r>
              <a:t/>
            </a:r>
            <a:endParaRPr b="1" sz="1300">
              <a:highlight>
                <a:srgbClr val="FFFF00"/>
              </a:highlight>
              <a:latin typeface="Lato"/>
              <a:ea typeface="Lato"/>
              <a:cs typeface="Lato"/>
              <a:sym typeface="Lato"/>
            </a:endParaRPr>
          </a:p>
          <a:p>
            <a:pPr indent="-285750" lvl="0" marL="374650" rtl="0" algn="l">
              <a:lnSpc>
                <a:spcPct val="100000"/>
              </a:lnSpc>
              <a:spcBef>
                <a:spcPts val="0"/>
              </a:spcBef>
              <a:spcAft>
                <a:spcPts val="0"/>
              </a:spcAft>
              <a:buClr>
                <a:srgbClr val="333333"/>
              </a:buClr>
              <a:buSzPts val="1400"/>
              <a:buFont typeface="Courier New"/>
              <a:buChar char="o"/>
            </a:pPr>
            <a:r>
              <a:rPr lang="es-ES" sz="1300">
                <a:highlight>
                  <a:srgbClr val="FFFF00"/>
                </a:highlight>
                <a:latin typeface="Lato"/>
                <a:ea typeface="Lato"/>
                <a:cs typeface="Lato"/>
                <a:sym typeface="Lato"/>
              </a:rPr>
              <a:t>Students will go on outings with a professional algae harvester. After each harvest the students will cook the algae with a local chef who uses algae in their cuisine. </a:t>
            </a:r>
            <a:endParaRPr/>
          </a:p>
          <a:p>
            <a:pPr indent="-196850" lvl="0" marL="374650" rtl="0" algn="l">
              <a:lnSpc>
                <a:spcPct val="100000"/>
              </a:lnSpc>
              <a:spcBef>
                <a:spcPts val="0"/>
              </a:spcBef>
              <a:spcAft>
                <a:spcPts val="0"/>
              </a:spcAft>
              <a:buClr>
                <a:srgbClr val="333333"/>
              </a:buClr>
              <a:buSzPts val="1400"/>
              <a:buFont typeface="Courier New"/>
              <a:buNone/>
            </a:pPr>
            <a:r>
              <a:t/>
            </a:r>
            <a:endParaRPr b="1" sz="1300">
              <a:highlight>
                <a:srgbClr val="FFFF00"/>
              </a:highlight>
              <a:latin typeface="Lato"/>
              <a:ea typeface="Lato"/>
              <a:cs typeface="Lato"/>
              <a:sym typeface="Lato"/>
            </a:endParaRPr>
          </a:p>
          <a:p>
            <a:pPr indent="-285750" lvl="0" marL="374650" rtl="0" algn="l">
              <a:lnSpc>
                <a:spcPct val="100000"/>
              </a:lnSpc>
              <a:spcBef>
                <a:spcPts val="0"/>
              </a:spcBef>
              <a:spcAft>
                <a:spcPts val="0"/>
              </a:spcAft>
              <a:buClr>
                <a:srgbClr val="333333"/>
              </a:buClr>
              <a:buSzPts val="1400"/>
              <a:buFont typeface="Courier New"/>
              <a:buChar char="o"/>
            </a:pPr>
            <a:r>
              <a:rPr lang="es-ES" sz="1300">
                <a:highlight>
                  <a:srgbClr val="FFFF00"/>
                </a:highlight>
                <a:latin typeface="Lato"/>
                <a:ea typeface="Lato"/>
                <a:cs typeface="Lato"/>
                <a:sym typeface="Lato"/>
              </a:rPr>
              <a:t>The students will create an art exhibition around algae and a guide for collecting and eating algae which they will display during the city's sea festival. They will share with the community how to collect and eat algae, and the other services provided by these species. </a:t>
            </a:r>
            <a:endParaRPr/>
          </a:p>
          <a:p>
            <a:pPr indent="-196850" lvl="0" marL="374650" rtl="0" algn="l">
              <a:lnSpc>
                <a:spcPct val="100000"/>
              </a:lnSpc>
              <a:spcBef>
                <a:spcPts val="0"/>
              </a:spcBef>
              <a:spcAft>
                <a:spcPts val="0"/>
              </a:spcAft>
              <a:buClr>
                <a:srgbClr val="333333"/>
              </a:buClr>
              <a:buSzPts val="1400"/>
              <a:buFont typeface="Courier New"/>
              <a:buNone/>
            </a:pPr>
            <a:r>
              <a:t/>
            </a:r>
            <a:endParaRPr sz="1300">
              <a:highlight>
                <a:srgbClr val="FFFF00"/>
              </a:highlight>
              <a:latin typeface="Lato"/>
              <a:ea typeface="Lato"/>
              <a:cs typeface="Lato"/>
              <a:sym typeface="Lato"/>
            </a:endParaRPr>
          </a:p>
          <a:p>
            <a:pPr indent="-285750" lvl="0" marL="374650" rtl="0" algn="l">
              <a:lnSpc>
                <a:spcPct val="100000"/>
              </a:lnSpc>
              <a:spcBef>
                <a:spcPts val="0"/>
              </a:spcBef>
              <a:spcAft>
                <a:spcPts val="0"/>
              </a:spcAft>
              <a:buClr>
                <a:srgbClr val="333333"/>
              </a:buClr>
              <a:buSzPts val="1400"/>
              <a:buFont typeface="Courier New"/>
              <a:buChar char="o"/>
            </a:pPr>
            <a:r>
              <a:rPr lang="es-ES" sz="1300">
                <a:highlight>
                  <a:srgbClr val="FFFF00"/>
                </a:highlight>
                <a:latin typeface="Lato"/>
                <a:ea typeface="Lato"/>
                <a:cs typeface="Lato"/>
                <a:sym typeface="Lato"/>
              </a:rPr>
              <a:t>This guide will be printed and handed to every school student for them to use as well as their families and the extended school community. </a:t>
            </a:r>
            <a:endParaRPr/>
          </a:p>
          <a:p>
            <a:pPr indent="-196850" lvl="0" marL="374650" rtl="0" algn="l">
              <a:lnSpc>
                <a:spcPct val="100000"/>
              </a:lnSpc>
              <a:spcBef>
                <a:spcPts val="0"/>
              </a:spcBef>
              <a:spcAft>
                <a:spcPts val="0"/>
              </a:spcAft>
              <a:buClr>
                <a:srgbClr val="333333"/>
              </a:buClr>
              <a:buSzPts val="1400"/>
              <a:buFont typeface="Courier New"/>
              <a:buNone/>
            </a:pPr>
            <a:r>
              <a:t/>
            </a:r>
            <a:endParaRPr sz="1300">
              <a:highlight>
                <a:srgbClr val="FFFF00"/>
              </a:highlight>
              <a:latin typeface="Lato"/>
              <a:ea typeface="Lato"/>
              <a:cs typeface="Lato"/>
              <a:sym typeface="Lato"/>
            </a:endParaRPr>
          </a:p>
          <a:p>
            <a:pPr indent="-285750" lvl="0" marL="374650" rtl="0" algn="l">
              <a:lnSpc>
                <a:spcPct val="100000"/>
              </a:lnSpc>
              <a:spcBef>
                <a:spcPts val="0"/>
              </a:spcBef>
              <a:spcAft>
                <a:spcPts val="0"/>
              </a:spcAft>
              <a:buClr>
                <a:srgbClr val="333333"/>
              </a:buClr>
              <a:buSzPts val="1400"/>
              <a:buFont typeface="Courier New"/>
              <a:buChar char="o"/>
            </a:pPr>
            <a:r>
              <a:rPr lang="es-ES" sz="1300">
                <a:highlight>
                  <a:srgbClr val="FFFF00"/>
                </a:highlight>
                <a:latin typeface="Lato"/>
                <a:ea typeface="Lato"/>
                <a:cs typeface="Lato"/>
                <a:sym typeface="Lato"/>
              </a:rPr>
              <a:t>The project addresses the topic of "reducing over-fishing" by proposing an alternative to the consumption of fish.</a:t>
            </a:r>
            <a:endParaRPr b="1" sz="1300">
              <a:highlight>
                <a:srgbClr val="FFFF00"/>
              </a:highlight>
              <a:latin typeface="Lato"/>
              <a:ea typeface="Lato"/>
              <a:cs typeface="Lato"/>
              <a:sym typeface="Lato"/>
            </a:endParaRPr>
          </a:p>
          <a:p>
            <a:pPr indent="0" lvl="0" marL="88900" rtl="0" algn="l">
              <a:lnSpc>
                <a:spcPct val="120000"/>
              </a:lnSpc>
              <a:spcBef>
                <a:spcPts val="0"/>
              </a:spcBef>
              <a:spcAft>
                <a:spcPts val="0"/>
              </a:spcAft>
              <a:buClr>
                <a:srgbClr val="333333"/>
              </a:buClr>
              <a:buSzPts val="1400"/>
              <a:buNone/>
            </a:pPr>
            <a:r>
              <a:t/>
            </a:r>
            <a:endParaRPr b="1">
              <a:latin typeface="Lato"/>
              <a:ea typeface="Lato"/>
              <a:cs typeface="Lato"/>
              <a:sym typeface="Lato"/>
            </a:endParaRPr>
          </a:p>
          <a:p>
            <a:pPr indent="0" lvl="0" marL="88900" rtl="0" algn="l">
              <a:lnSpc>
                <a:spcPct val="120000"/>
              </a:lnSpc>
              <a:spcBef>
                <a:spcPts val="0"/>
              </a:spcBef>
              <a:spcAft>
                <a:spcPts val="0"/>
              </a:spcAft>
              <a:buClr>
                <a:srgbClr val="333333"/>
              </a:buClr>
              <a:buSzPts val="1400"/>
              <a:buNone/>
            </a:pPr>
            <a:r>
              <a:t/>
            </a:r>
            <a:endParaRPr b="1">
              <a:latin typeface="Lato"/>
              <a:ea typeface="Lato"/>
              <a:cs typeface="Lato"/>
              <a:sym typeface="Lato"/>
            </a:endParaRPr>
          </a:p>
        </p:txBody>
      </p:sp>
      <p:pic>
        <p:nvPicPr>
          <p:cNvPr id="100" name="Google Shape;100;p23"/>
          <p:cNvPicPr preferRelativeResize="0"/>
          <p:nvPr/>
        </p:nvPicPr>
        <p:blipFill rotWithShape="1">
          <a:blip r:embed="rId3">
            <a:alphaModFix/>
          </a:blip>
          <a:srcRect b="0" l="0" r="0" t="0"/>
          <a:stretch/>
        </p:blipFill>
        <p:spPr>
          <a:xfrm>
            <a:off x="7789853" y="1412175"/>
            <a:ext cx="2666914" cy="3555885"/>
          </a:xfrm>
          <a:prstGeom prst="rect">
            <a:avLst/>
          </a:prstGeom>
          <a:noFill/>
          <a:ln>
            <a:noFill/>
          </a:ln>
        </p:spPr>
      </p:pic>
      <p:pic>
        <p:nvPicPr>
          <p:cNvPr id="101" name="Google Shape;101;p23"/>
          <p:cNvPicPr preferRelativeResize="0"/>
          <p:nvPr/>
        </p:nvPicPr>
        <p:blipFill rotWithShape="1">
          <a:blip r:embed="rId4">
            <a:alphaModFix/>
          </a:blip>
          <a:srcRect b="0" l="21000" r="11573" t="0"/>
          <a:stretch/>
        </p:blipFill>
        <p:spPr>
          <a:xfrm>
            <a:off x="9573145" y="2993571"/>
            <a:ext cx="2431164" cy="270418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4"/>
          <p:cNvSpPr txBox="1"/>
          <p:nvPr>
            <p:ph type="title"/>
          </p:nvPr>
        </p:nvSpPr>
        <p:spPr>
          <a:xfrm>
            <a:off x="838200" y="484868"/>
            <a:ext cx="10515600" cy="68782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8BB8E8"/>
              </a:buClr>
              <a:buSzPct val="111111"/>
              <a:buFont typeface="Raleway ExtraBold"/>
              <a:buNone/>
            </a:pPr>
            <a:r>
              <a:rPr lang="es-ES"/>
              <a:t>Activities planned - Example</a:t>
            </a:r>
            <a:endParaRPr/>
          </a:p>
        </p:txBody>
      </p:sp>
      <p:sp>
        <p:nvSpPr>
          <p:cNvPr id="107" name="Google Shape;107;p24"/>
          <p:cNvSpPr txBox="1"/>
          <p:nvPr>
            <p:ph idx="1" type="body"/>
          </p:nvPr>
        </p:nvSpPr>
        <p:spPr>
          <a:xfrm>
            <a:off x="838200" y="1460500"/>
            <a:ext cx="10515600" cy="4351338"/>
          </a:xfrm>
          <a:prstGeom prst="rect">
            <a:avLst/>
          </a:prstGeom>
          <a:noFill/>
          <a:ln>
            <a:noFill/>
          </a:ln>
        </p:spPr>
        <p:txBody>
          <a:bodyPr anchorCtr="0" anchor="t" bIns="45700" lIns="91425" spcFirstLastPara="1" rIns="91425" wrap="square" tIns="45700">
            <a:normAutofit/>
          </a:bodyPr>
          <a:lstStyle/>
          <a:p>
            <a:pPr indent="0" lvl="0" marL="139700" rtl="0" algn="l">
              <a:lnSpc>
                <a:spcPct val="90000"/>
              </a:lnSpc>
              <a:spcBef>
                <a:spcPts val="1000"/>
              </a:spcBef>
              <a:spcAft>
                <a:spcPts val="0"/>
              </a:spcAft>
              <a:buSzPts val="1400"/>
              <a:buNone/>
            </a:pPr>
            <a:r>
              <a:rPr b="1" lang="es-ES" sz="1400">
                <a:solidFill>
                  <a:schemeClr val="dk1"/>
                </a:solidFill>
                <a:highlight>
                  <a:srgbClr val="FFFF00"/>
                </a:highlight>
                <a:latin typeface="Lato"/>
                <a:ea typeface="Lato"/>
                <a:cs typeface="Lato"/>
                <a:sym typeface="Lato"/>
              </a:rPr>
              <a:t>‘Blue Trails - Navigating ocean literacy for a sustainable tomorrow’ - Secondary school freshwater project in Romania</a:t>
            </a:r>
            <a:endParaRPr/>
          </a:p>
          <a:p>
            <a:pPr indent="0" lvl="0" marL="139700" rtl="0" algn="l">
              <a:lnSpc>
                <a:spcPct val="90000"/>
              </a:lnSpc>
              <a:spcBef>
                <a:spcPts val="1000"/>
              </a:spcBef>
              <a:spcAft>
                <a:spcPts val="0"/>
              </a:spcAft>
              <a:buSzPts val="1400"/>
              <a:buNone/>
            </a:pPr>
            <a:r>
              <a:rPr lang="es-ES">
                <a:highlight>
                  <a:srgbClr val="FFFF00"/>
                </a:highlight>
              </a:rPr>
              <a:t>We'll have several steps in implementing our project</a:t>
            </a:r>
            <a:endParaRPr/>
          </a:p>
          <a:p>
            <a:pPr indent="-317500" lvl="0" marL="457200" rtl="0" algn="l">
              <a:lnSpc>
                <a:spcPct val="90000"/>
              </a:lnSpc>
              <a:spcBef>
                <a:spcPts val="1000"/>
              </a:spcBef>
              <a:spcAft>
                <a:spcPts val="0"/>
              </a:spcAft>
              <a:buClr>
                <a:srgbClr val="333333"/>
              </a:buClr>
              <a:buSzPts val="1400"/>
              <a:buChar char="•"/>
            </a:pPr>
            <a:r>
              <a:rPr b="1" lang="es-ES">
                <a:highlight>
                  <a:srgbClr val="FFFF00"/>
                </a:highlight>
              </a:rPr>
              <a:t>for the first objective </a:t>
            </a:r>
            <a:r>
              <a:rPr lang="es-ES">
                <a:highlight>
                  <a:srgbClr val="FFFF00"/>
                </a:highlight>
              </a:rPr>
              <a:t>(increasing the number of students attending ocean sciences workshops) we'll prepare a curriculum (content, activities, evaluation) that we’ll deliver by the students, for the students (in Romania the school year includes a Green Week, with special activities/schedule that it is very suitable for our plan). The trainer students will attend a 2-hour meeting to set all the details of their "job". After each workshop, a feedback form will be provided to the participants to improve the quality of the next events </a:t>
            </a:r>
            <a:endParaRPr/>
          </a:p>
          <a:p>
            <a:pPr indent="-317500" lvl="0" marL="457200" rtl="0" algn="l">
              <a:lnSpc>
                <a:spcPct val="90000"/>
              </a:lnSpc>
              <a:spcBef>
                <a:spcPts val="1000"/>
              </a:spcBef>
              <a:spcAft>
                <a:spcPts val="0"/>
              </a:spcAft>
              <a:buClr>
                <a:srgbClr val="333333"/>
              </a:buClr>
              <a:buSzPts val="1400"/>
              <a:buChar char="•"/>
            </a:pPr>
            <a:r>
              <a:rPr b="1" lang="es-ES">
                <a:highlight>
                  <a:srgbClr val="FFFF00"/>
                </a:highlight>
              </a:rPr>
              <a:t>for the second objective </a:t>
            </a:r>
            <a:r>
              <a:rPr lang="es-ES">
                <a:highlight>
                  <a:srgbClr val="FFFF00"/>
                </a:highlight>
              </a:rPr>
              <a:t>(expanding the microplastic research on the freshwater body nearby), we'll create a new team of 10 students, and we'll use the procedure we developed beforehand for those new environments </a:t>
            </a:r>
            <a:endParaRPr/>
          </a:p>
          <a:p>
            <a:pPr indent="-317500" lvl="0" marL="457200" rtl="0" algn="l">
              <a:lnSpc>
                <a:spcPct val="90000"/>
              </a:lnSpc>
              <a:spcBef>
                <a:spcPts val="1000"/>
              </a:spcBef>
              <a:spcAft>
                <a:spcPts val="0"/>
              </a:spcAft>
              <a:buClr>
                <a:srgbClr val="333333"/>
              </a:buClr>
              <a:buSzPts val="1400"/>
              <a:buChar char="•"/>
            </a:pPr>
            <a:r>
              <a:rPr b="1" lang="es-ES">
                <a:highlight>
                  <a:srgbClr val="FFFF00"/>
                </a:highlight>
              </a:rPr>
              <a:t>for the third objective</a:t>
            </a:r>
            <a:r>
              <a:rPr lang="es-ES">
                <a:highlight>
                  <a:srgbClr val="FFFF00"/>
                </a:highlight>
              </a:rPr>
              <a:t>, creating a partnership with 3 other Romanian schools, we'll create an info sheet with all the details of NEBS (applying procedure, deadlines, types of projects etc) and the support we can offer for the schools to develop their project and apply to become a part of NEBS. After setting the communication with the schools, we'll decide together the topic of their project and we'll set an exchange program among the schools, with 6 exchanges for 8-10 students and 1-2 teachers each, with a duration of 2-3 days (it is a system used for the European projects but no with schools from the same country, therefore we think it will be appreciated by the students). During the exchanges, the students will work together on relevant local water-related topics, with the help of the local partners (research facilities, universities, NGOs) and we'll exchange the results of the projects already developed by each school. We have selected schools from these towns because each one has its specific features, as water ecosystems and communities’ peculiarities.</a:t>
            </a:r>
            <a:endParaRPr b="1">
              <a:highlight>
                <a:srgbClr val="FFFF00"/>
              </a:high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5"/>
          <p:cNvSpPr txBox="1"/>
          <p:nvPr>
            <p:ph type="title"/>
          </p:nvPr>
        </p:nvSpPr>
        <p:spPr>
          <a:xfrm>
            <a:off x="838200" y="365126"/>
            <a:ext cx="10515600" cy="68782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8BB8E8"/>
              </a:buClr>
              <a:buSzPct val="111111"/>
              <a:buFont typeface="Raleway ExtraBold"/>
              <a:buNone/>
            </a:pPr>
            <a:r>
              <a:rPr lang="es-ES">
                <a:highlight>
                  <a:srgbClr val="FFFF00"/>
                </a:highlight>
              </a:rPr>
              <a:t>Budget </a:t>
            </a:r>
            <a:endParaRPr/>
          </a:p>
        </p:txBody>
      </p:sp>
      <p:graphicFrame>
        <p:nvGraphicFramePr>
          <p:cNvPr id="113" name="Google Shape;113;p25"/>
          <p:cNvGraphicFramePr/>
          <p:nvPr/>
        </p:nvGraphicFramePr>
        <p:xfrm>
          <a:off x="2032000" y="1709057"/>
          <a:ext cx="3000000" cy="3000000"/>
        </p:xfrm>
        <a:graphic>
          <a:graphicData uri="http://schemas.openxmlformats.org/drawingml/2006/table">
            <a:tbl>
              <a:tblPr>
                <a:noFill/>
                <a:tableStyleId>{B5E83F71-F6BF-492D-A624-A58E1AF18460}</a:tableStyleId>
              </a:tblPr>
              <a:tblGrid>
                <a:gridCol w="4064000"/>
                <a:gridCol w="4064000"/>
              </a:tblGrid>
              <a:tr h="419900">
                <a:tc>
                  <a:txBody>
                    <a:bodyPr/>
                    <a:lstStyle/>
                    <a:p>
                      <a:pPr indent="0" lvl="0" marL="0" marR="0" rtl="0" algn="ctr">
                        <a:lnSpc>
                          <a:spcPct val="100000"/>
                        </a:lnSpc>
                        <a:spcBef>
                          <a:spcPts val="0"/>
                        </a:spcBef>
                        <a:spcAft>
                          <a:spcPts val="0"/>
                        </a:spcAft>
                        <a:buNone/>
                      </a:pPr>
                      <a:r>
                        <a:rPr lang="es-ES" sz="2000" u="none" cap="none" strike="noStrike">
                          <a:solidFill>
                            <a:schemeClr val="dk1"/>
                          </a:solidFill>
                        </a:rPr>
                        <a:t>Resource</a:t>
                      </a:r>
                      <a:endParaRPr/>
                    </a:p>
                  </a:txBody>
                  <a:tcPr marT="45725" marB="45725" marR="91450" marL="91450"/>
                </a:tc>
                <a:tc>
                  <a:txBody>
                    <a:bodyPr/>
                    <a:lstStyle/>
                    <a:p>
                      <a:pPr indent="0" lvl="0" marL="0" marR="0" rtl="0" algn="ctr">
                        <a:lnSpc>
                          <a:spcPct val="100000"/>
                        </a:lnSpc>
                        <a:spcBef>
                          <a:spcPts val="0"/>
                        </a:spcBef>
                        <a:spcAft>
                          <a:spcPts val="0"/>
                        </a:spcAft>
                        <a:buNone/>
                      </a:pPr>
                      <a:r>
                        <a:rPr lang="es-ES" sz="2000" u="none" cap="none" strike="noStrike">
                          <a:solidFill>
                            <a:schemeClr val="dk1"/>
                          </a:solidFill>
                        </a:rPr>
                        <a:t>Amount </a:t>
                      </a:r>
                      <a:endParaRPr/>
                    </a:p>
                  </a:txBody>
                  <a:tcPr marT="45725" marB="45725" marR="91450" marL="91450"/>
                </a:tc>
              </a:tr>
              <a:tr h="424900">
                <a:tc>
                  <a:txBody>
                    <a:bodyPr/>
                    <a:lstStyle/>
                    <a:p>
                      <a:pPr indent="0" lvl="0" marL="0" marR="0" rtl="0" algn="l">
                        <a:lnSpc>
                          <a:spcPct val="100000"/>
                        </a:lnSpc>
                        <a:spcBef>
                          <a:spcPts val="0"/>
                        </a:spcBef>
                        <a:spcAft>
                          <a:spcPts val="0"/>
                        </a:spcAft>
                        <a:buNone/>
                      </a:pPr>
                      <a:r>
                        <a:rPr lang="es-ES" sz="1400" u="none" cap="none" strike="noStrike">
                          <a:highlight>
                            <a:srgbClr val="FFFF00"/>
                          </a:highlight>
                        </a:rPr>
                        <a:t>For 6 exchanges - exchanges accommodation and meals costs</a:t>
                      </a:r>
                      <a:endParaRPr/>
                    </a:p>
                  </a:txBody>
                  <a:tcPr marT="45725" marB="45725" marR="91450" marL="91450"/>
                </a:tc>
                <a:tc>
                  <a:txBody>
                    <a:bodyPr/>
                    <a:lstStyle/>
                    <a:p>
                      <a:pPr indent="0" lvl="0" marL="0" marR="0" rtl="0" algn="l">
                        <a:lnSpc>
                          <a:spcPct val="100000"/>
                        </a:lnSpc>
                        <a:spcBef>
                          <a:spcPts val="0"/>
                        </a:spcBef>
                        <a:spcAft>
                          <a:spcPts val="0"/>
                        </a:spcAft>
                        <a:buNone/>
                      </a:pPr>
                      <a:r>
                        <a:rPr lang="es-ES" sz="1400" u="none" cap="none" strike="noStrike">
                          <a:highlight>
                            <a:srgbClr val="FFFF00"/>
                          </a:highlight>
                        </a:rPr>
                        <a:t>66 participants x 1 days x 30 EUR = 1980 EUR</a:t>
                      </a:r>
                      <a:endParaRPr sz="1400" u="none" cap="none" strike="noStrike">
                        <a:highlight>
                          <a:srgbClr val="FFFF00"/>
                        </a:highlight>
                      </a:endParaRPr>
                    </a:p>
                  </a:txBody>
                  <a:tcPr marT="45725" marB="45725" marR="91450" marL="91450"/>
                </a:tc>
              </a:tr>
              <a:tr h="419900">
                <a:tc>
                  <a:txBody>
                    <a:bodyPr/>
                    <a:lstStyle/>
                    <a:p>
                      <a:pPr indent="0" lvl="0" marL="0" marR="0" rtl="0" algn="l">
                        <a:lnSpc>
                          <a:spcPct val="100000"/>
                        </a:lnSpc>
                        <a:spcBef>
                          <a:spcPts val="0"/>
                        </a:spcBef>
                        <a:spcAft>
                          <a:spcPts val="0"/>
                        </a:spcAft>
                        <a:buNone/>
                      </a:pPr>
                      <a:r>
                        <a:rPr lang="es-ES" sz="1400" u="none" cap="none" strike="noStrike">
                          <a:highlight>
                            <a:srgbClr val="FFFF00"/>
                          </a:highlight>
                        </a:rPr>
                        <a:t>Transportation</a:t>
                      </a:r>
                      <a:endParaRPr/>
                    </a:p>
                  </a:txBody>
                  <a:tcPr marT="45725" marB="45725" marR="91450" marL="91450"/>
                </a:tc>
                <a:tc>
                  <a:txBody>
                    <a:bodyPr/>
                    <a:lstStyle/>
                    <a:p>
                      <a:pPr indent="0" lvl="0" marL="0" marR="0" rtl="0" algn="l">
                        <a:lnSpc>
                          <a:spcPct val="100000"/>
                        </a:lnSpc>
                        <a:spcBef>
                          <a:spcPts val="0"/>
                        </a:spcBef>
                        <a:spcAft>
                          <a:spcPts val="0"/>
                        </a:spcAft>
                        <a:buNone/>
                      </a:pPr>
                      <a:r>
                        <a:rPr lang="es-ES" sz="1400" u="none" cap="none" strike="noStrike">
                          <a:highlight>
                            <a:srgbClr val="FFFF00"/>
                          </a:highlight>
                        </a:rPr>
                        <a:t>2 teachers x 125 EUR = 250 EUR</a:t>
                      </a:r>
                      <a:endParaRPr sz="1400" u="none" cap="none" strike="noStrike">
                        <a:highlight>
                          <a:srgbClr val="FFFF00"/>
                        </a:highlight>
                      </a:endParaRPr>
                    </a:p>
                  </a:txBody>
                  <a:tcPr marT="45725" marB="45725" marR="91450" marL="91450"/>
                </a:tc>
              </a:tr>
              <a:tr h="419900">
                <a:tc>
                  <a:txBody>
                    <a:bodyPr/>
                    <a:lstStyle/>
                    <a:p>
                      <a:pPr indent="0" lvl="0" marL="0" marR="0" rtl="0" algn="l">
                        <a:lnSpc>
                          <a:spcPct val="100000"/>
                        </a:lnSpc>
                        <a:spcBef>
                          <a:spcPts val="0"/>
                        </a:spcBef>
                        <a:spcAft>
                          <a:spcPts val="0"/>
                        </a:spcAft>
                        <a:buNone/>
                      </a:pPr>
                      <a:r>
                        <a:rPr lang="es-ES" sz="1400" u="none" cap="none" strike="noStrike">
                          <a:highlight>
                            <a:srgbClr val="FFFF00"/>
                          </a:highlight>
                        </a:rPr>
                        <a:t>Local transportation (in the cities and excursion) </a:t>
                      </a:r>
                      <a:endParaRPr/>
                    </a:p>
                  </a:txBody>
                  <a:tcPr marT="45725" marB="45725" marR="91450" marL="91450"/>
                </a:tc>
                <a:tc>
                  <a:txBody>
                    <a:bodyPr/>
                    <a:lstStyle/>
                    <a:p>
                      <a:pPr indent="0" lvl="0" marL="0" marR="0" rtl="0" algn="l">
                        <a:lnSpc>
                          <a:spcPct val="100000"/>
                        </a:lnSpc>
                        <a:spcBef>
                          <a:spcPts val="0"/>
                        </a:spcBef>
                        <a:spcAft>
                          <a:spcPts val="0"/>
                        </a:spcAft>
                        <a:buNone/>
                      </a:pPr>
                      <a:r>
                        <a:rPr lang="es-ES" sz="1400" u="none" cap="none" strike="noStrike">
                          <a:highlight>
                            <a:srgbClr val="FFFF00"/>
                          </a:highlight>
                        </a:rPr>
                        <a:t>5 exchanges x 200 EUR = 1000 EUR</a:t>
                      </a:r>
                      <a:endParaRPr sz="1400" u="none" cap="none" strike="noStrike">
                        <a:highlight>
                          <a:srgbClr val="FFFF00"/>
                        </a:highlight>
                      </a:endParaRPr>
                    </a:p>
                  </a:txBody>
                  <a:tcPr marT="45725" marB="45725" marR="91450" marL="91450"/>
                </a:tc>
              </a:tr>
              <a:tr h="419900">
                <a:tc>
                  <a:txBody>
                    <a:bodyPr/>
                    <a:lstStyle/>
                    <a:p>
                      <a:pPr indent="0" lvl="0" marL="0" marR="0" rtl="0" algn="l">
                        <a:lnSpc>
                          <a:spcPct val="100000"/>
                        </a:lnSpc>
                        <a:spcBef>
                          <a:spcPts val="0"/>
                        </a:spcBef>
                        <a:spcAft>
                          <a:spcPts val="0"/>
                        </a:spcAft>
                        <a:buNone/>
                      </a:pPr>
                      <a:r>
                        <a:rPr lang="es-ES" sz="1400" u="none" cap="none" strike="noStrike">
                          <a:highlight>
                            <a:srgbClr val="FFFF00"/>
                          </a:highlight>
                        </a:rPr>
                        <a:t>Equipment – kit for sea water quality </a:t>
                      </a:r>
                      <a:endParaRPr/>
                    </a:p>
                  </a:txBody>
                  <a:tcPr marT="45725" marB="45725" marR="91450" marL="91450"/>
                </a:tc>
                <a:tc>
                  <a:txBody>
                    <a:bodyPr/>
                    <a:lstStyle/>
                    <a:p>
                      <a:pPr indent="0" lvl="0" marL="0" marR="0" rtl="0" algn="l">
                        <a:lnSpc>
                          <a:spcPct val="100000"/>
                        </a:lnSpc>
                        <a:spcBef>
                          <a:spcPts val="0"/>
                        </a:spcBef>
                        <a:spcAft>
                          <a:spcPts val="0"/>
                        </a:spcAft>
                        <a:buNone/>
                      </a:pPr>
                      <a:r>
                        <a:rPr lang="es-ES" sz="1400" u="none" cap="none" strike="noStrike">
                          <a:highlight>
                            <a:srgbClr val="FFFF00"/>
                          </a:highlight>
                        </a:rPr>
                        <a:t>780 EUR </a:t>
                      </a:r>
                      <a:endParaRPr/>
                    </a:p>
                  </a:txBody>
                  <a:tcPr marT="45725" marB="45725" marR="91450" marL="91450"/>
                </a:tc>
              </a:tr>
              <a:tr h="419900">
                <a:tc>
                  <a:txBody>
                    <a:bodyPr/>
                    <a:lstStyle/>
                    <a:p>
                      <a:pPr indent="0" lvl="0" marL="0" marR="0" rtl="0" algn="l">
                        <a:lnSpc>
                          <a:spcPct val="100000"/>
                        </a:lnSpc>
                        <a:spcBef>
                          <a:spcPts val="0"/>
                        </a:spcBef>
                        <a:spcAft>
                          <a:spcPts val="0"/>
                        </a:spcAft>
                        <a:buNone/>
                      </a:pPr>
                      <a:r>
                        <a:rPr lang="es-ES" sz="1400" u="none" cap="none" strike="noStrike">
                          <a:highlight>
                            <a:srgbClr val="FFFF00"/>
                          </a:highlight>
                        </a:rPr>
                        <a:t>Equipment – kit for freshwater water quality </a:t>
                      </a:r>
                      <a:endParaRPr/>
                    </a:p>
                  </a:txBody>
                  <a:tcPr marT="45725" marB="45725" marR="91450" marL="91450"/>
                </a:tc>
                <a:tc>
                  <a:txBody>
                    <a:bodyPr/>
                    <a:lstStyle/>
                    <a:p>
                      <a:pPr indent="0" lvl="0" marL="0" marR="0" rtl="0" algn="l">
                        <a:lnSpc>
                          <a:spcPct val="100000"/>
                        </a:lnSpc>
                        <a:spcBef>
                          <a:spcPts val="0"/>
                        </a:spcBef>
                        <a:spcAft>
                          <a:spcPts val="0"/>
                        </a:spcAft>
                        <a:buClr>
                          <a:srgbClr val="000000"/>
                        </a:buClr>
                        <a:buSzPts val="1400"/>
                        <a:buFont typeface="Arial"/>
                        <a:buNone/>
                      </a:pPr>
                      <a:r>
                        <a:rPr lang="es-ES" sz="1400" u="none" cap="none" strike="noStrike">
                          <a:highlight>
                            <a:srgbClr val="FFFF00"/>
                          </a:highlight>
                        </a:rPr>
                        <a:t>750 EUR</a:t>
                      </a:r>
                      <a:endParaRPr/>
                    </a:p>
                    <a:p>
                      <a:pPr indent="0" lvl="0" marL="0" marR="0" rtl="0" algn="l">
                        <a:lnSpc>
                          <a:spcPct val="100000"/>
                        </a:lnSpc>
                        <a:spcBef>
                          <a:spcPts val="0"/>
                        </a:spcBef>
                        <a:spcAft>
                          <a:spcPts val="0"/>
                        </a:spcAft>
                        <a:buNone/>
                      </a:pPr>
                      <a:r>
                        <a:t/>
                      </a:r>
                      <a:endParaRPr sz="1400" u="none" cap="none" strike="noStrike">
                        <a:highlight>
                          <a:srgbClr val="FFFF00"/>
                        </a:highlight>
                      </a:endParaRPr>
                    </a:p>
                  </a:txBody>
                  <a:tcPr marT="45725" marB="45725" marR="91450" marL="91450"/>
                </a:tc>
              </a:tr>
              <a:tr h="599850">
                <a:tc>
                  <a:txBody>
                    <a:bodyPr/>
                    <a:lstStyle/>
                    <a:p>
                      <a:pPr indent="0" lvl="0" marL="0" marR="0" rtl="0" algn="l">
                        <a:lnSpc>
                          <a:spcPct val="100000"/>
                        </a:lnSpc>
                        <a:spcBef>
                          <a:spcPts val="0"/>
                        </a:spcBef>
                        <a:spcAft>
                          <a:spcPts val="0"/>
                        </a:spcAft>
                        <a:buNone/>
                      </a:pPr>
                      <a:r>
                        <a:rPr lang="es-ES" sz="1400" u="none" cap="none" strike="noStrike">
                          <a:highlight>
                            <a:srgbClr val="FFFF00"/>
                          </a:highlight>
                        </a:rPr>
                        <a:t>Administrative expenses (website)</a:t>
                      </a:r>
                      <a:endParaRPr/>
                    </a:p>
                  </a:txBody>
                  <a:tcPr marT="45725" marB="45725" marR="91450" marL="91450"/>
                </a:tc>
                <a:tc>
                  <a:txBody>
                    <a:bodyPr/>
                    <a:lstStyle/>
                    <a:p>
                      <a:pPr indent="0" lvl="0" marL="0" marR="0" rtl="0" algn="l">
                        <a:lnSpc>
                          <a:spcPct val="100000"/>
                        </a:lnSpc>
                        <a:spcBef>
                          <a:spcPts val="0"/>
                        </a:spcBef>
                        <a:spcAft>
                          <a:spcPts val="0"/>
                        </a:spcAft>
                        <a:buNone/>
                      </a:pPr>
                      <a:r>
                        <a:rPr lang="es-ES" sz="1400" u="none" cap="none" strike="noStrike">
                          <a:highlight>
                            <a:srgbClr val="FFFF00"/>
                          </a:highlight>
                        </a:rPr>
                        <a:t>240 EUR</a:t>
                      </a:r>
                      <a:endParaRPr/>
                    </a:p>
                  </a:txBody>
                  <a:tcPr marT="45725" marB="45725" marR="91450" marL="91450"/>
                </a:tc>
              </a:tr>
            </a:tbl>
          </a:graphicData>
        </a:graphic>
      </p:graphicFrame>
      <p:sp>
        <p:nvSpPr>
          <p:cNvPr id="114" name="Google Shape;114;p25"/>
          <p:cNvSpPr txBox="1"/>
          <p:nvPr/>
        </p:nvSpPr>
        <p:spPr>
          <a:xfrm>
            <a:off x="6096001" y="4909457"/>
            <a:ext cx="4064000" cy="687820"/>
          </a:xfrm>
          <a:prstGeom prst="rect">
            <a:avLst/>
          </a:prstGeom>
          <a:noFill/>
          <a:ln>
            <a:noFill/>
          </a:ln>
        </p:spPr>
        <p:txBody>
          <a:bodyPr anchorCtr="0" anchor="ctr" bIns="45700" lIns="91425" spcFirstLastPara="1" rIns="91425" wrap="square" tIns="45700">
            <a:normAutofit fontScale="97500"/>
          </a:bodyPr>
          <a:lstStyle/>
          <a:p>
            <a:pPr indent="0" lvl="0" marL="0" marR="0" rtl="0" algn="l">
              <a:lnSpc>
                <a:spcPct val="90000"/>
              </a:lnSpc>
              <a:spcBef>
                <a:spcPts val="0"/>
              </a:spcBef>
              <a:spcAft>
                <a:spcPts val="0"/>
              </a:spcAft>
              <a:buClr>
                <a:srgbClr val="8BB8E8"/>
              </a:buClr>
              <a:buSzPct val="141025"/>
              <a:buFont typeface="Raleway ExtraBold"/>
              <a:buNone/>
            </a:pPr>
            <a:r>
              <a:rPr b="0" i="0" lang="es-ES" sz="3200" u="none" cap="none" strike="noStrike">
                <a:solidFill>
                  <a:srgbClr val="8BB8E8"/>
                </a:solidFill>
                <a:latin typeface="Raleway Light"/>
                <a:ea typeface="Raleway Light"/>
                <a:cs typeface="Raleway Light"/>
                <a:sym typeface="Raleway Light"/>
              </a:rPr>
              <a:t>Total : 5000 EUR </a:t>
            </a:r>
            <a:endParaRPr/>
          </a:p>
        </p:txBody>
      </p:sp>
      <p:sp>
        <p:nvSpPr>
          <p:cNvPr id="115" name="Google Shape;115;p25"/>
          <p:cNvSpPr txBox="1"/>
          <p:nvPr/>
        </p:nvSpPr>
        <p:spPr>
          <a:xfrm>
            <a:off x="7304315" y="5443388"/>
            <a:ext cx="6096000" cy="307777"/>
          </a:xfrm>
          <a:prstGeom prst="rect">
            <a:avLst/>
          </a:prstGeom>
          <a:noFill/>
          <a:ln>
            <a:noFill/>
          </a:ln>
        </p:spPr>
        <p:txBody>
          <a:bodyPr anchorCtr="0" anchor="t" bIns="45700" lIns="91425" spcFirstLastPara="1" rIns="91425" wrap="square" tIns="45700">
            <a:spAutoFit/>
          </a:bodyPr>
          <a:lstStyle/>
          <a:p>
            <a:pPr indent="0" lvl="0" marL="139700" marR="0" rtl="0" algn="just">
              <a:lnSpc>
                <a:spcPct val="100000"/>
              </a:lnSpc>
              <a:spcBef>
                <a:spcPts val="0"/>
              </a:spcBef>
              <a:spcAft>
                <a:spcPts val="0"/>
              </a:spcAft>
              <a:buNone/>
            </a:pPr>
            <a:r>
              <a:rPr b="0" i="0" lang="es-ES" sz="1400" u="none" cap="none" strike="noStrike">
                <a:solidFill>
                  <a:srgbClr val="000000"/>
                </a:solidFill>
                <a:latin typeface="Lato"/>
                <a:ea typeface="Lato"/>
                <a:cs typeface="Lato"/>
                <a:sym typeface="Lato"/>
              </a:rPr>
              <a:t>For medium-scale projects (up to € 5000)</a:t>
            </a:r>
            <a:endParaRPr b="0" i="0" sz="1050" u="none" cap="none" strike="noStrike">
              <a:solidFill>
                <a:srgbClr val="000000"/>
              </a:solidFill>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6"/>
          <p:cNvSpPr txBox="1"/>
          <p:nvPr>
            <p:ph type="title"/>
          </p:nvPr>
        </p:nvSpPr>
        <p:spPr>
          <a:xfrm>
            <a:off x="838200" y="365126"/>
            <a:ext cx="10515600" cy="68782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8BB8E8"/>
              </a:buClr>
              <a:buSzPct val="111111"/>
              <a:buFont typeface="Raleway ExtraBold"/>
              <a:buNone/>
            </a:pPr>
            <a:r>
              <a:rPr lang="es-ES"/>
              <a:t>Sustainability practices – example </a:t>
            </a:r>
            <a:endParaRPr/>
          </a:p>
        </p:txBody>
      </p:sp>
      <p:sp>
        <p:nvSpPr>
          <p:cNvPr id="121" name="Google Shape;121;p26"/>
          <p:cNvSpPr txBox="1"/>
          <p:nvPr>
            <p:ph idx="1" type="body"/>
          </p:nvPr>
        </p:nvSpPr>
        <p:spPr>
          <a:xfrm>
            <a:off x="838200" y="1427843"/>
            <a:ext cx="10515600" cy="4351338"/>
          </a:xfrm>
          <a:prstGeom prst="rect">
            <a:avLst/>
          </a:prstGeom>
          <a:noFill/>
          <a:ln>
            <a:noFill/>
          </a:ln>
        </p:spPr>
        <p:txBody>
          <a:bodyPr anchorCtr="0" anchor="t" bIns="45700" lIns="91425" spcFirstLastPara="1" rIns="91425" wrap="square" tIns="45700">
            <a:normAutofit/>
          </a:bodyPr>
          <a:lstStyle/>
          <a:p>
            <a:pPr indent="0" lvl="0" marL="139700" rtl="0" algn="l">
              <a:lnSpc>
                <a:spcPct val="90000"/>
              </a:lnSpc>
              <a:spcBef>
                <a:spcPts val="1000"/>
              </a:spcBef>
              <a:spcAft>
                <a:spcPts val="0"/>
              </a:spcAft>
              <a:buSzPts val="1400"/>
              <a:buNone/>
            </a:pPr>
            <a:r>
              <a:rPr b="1" lang="es-ES" sz="1800">
                <a:solidFill>
                  <a:schemeClr val="dk1"/>
                </a:solidFill>
                <a:highlight>
                  <a:srgbClr val="FFFF00"/>
                </a:highlight>
                <a:latin typeface="Lato"/>
                <a:ea typeface="Lato"/>
                <a:cs typeface="Lato"/>
                <a:sym typeface="Lato"/>
              </a:rPr>
              <a:t>For the Workshops:</a:t>
            </a:r>
            <a:endParaRPr/>
          </a:p>
          <a:p>
            <a:pPr indent="-317500" lvl="0" marL="457200" rtl="0" algn="l">
              <a:lnSpc>
                <a:spcPct val="90000"/>
              </a:lnSpc>
              <a:spcBef>
                <a:spcPts val="1000"/>
              </a:spcBef>
              <a:spcAft>
                <a:spcPts val="0"/>
              </a:spcAft>
              <a:buSzPts val="1400"/>
              <a:buFont typeface="Arial"/>
              <a:buChar char="•"/>
            </a:pPr>
            <a:r>
              <a:rPr lang="es-ES" sz="1800">
                <a:solidFill>
                  <a:schemeClr val="dk1"/>
                </a:solidFill>
                <a:highlight>
                  <a:srgbClr val="FFFF00"/>
                </a:highlight>
                <a:latin typeface="Lato"/>
                <a:ea typeface="Lato"/>
                <a:cs typeface="Lato"/>
                <a:sym typeface="Lato"/>
              </a:rPr>
              <a:t>Minimise waste: Use reusable materials for handouts, decorations, and refreshments.</a:t>
            </a:r>
            <a:endParaRPr/>
          </a:p>
          <a:p>
            <a:pPr indent="-317500" lvl="0" marL="457200" rtl="0" algn="l">
              <a:lnSpc>
                <a:spcPct val="90000"/>
              </a:lnSpc>
              <a:spcBef>
                <a:spcPts val="1000"/>
              </a:spcBef>
              <a:spcAft>
                <a:spcPts val="0"/>
              </a:spcAft>
              <a:buSzPts val="1400"/>
              <a:buFont typeface="Arial"/>
              <a:buChar char="•"/>
            </a:pPr>
            <a:r>
              <a:rPr lang="es-ES" sz="1800">
                <a:solidFill>
                  <a:schemeClr val="dk1"/>
                </a:solidFill>
                <a:highlight>
                  <a:srgbClr val="FFFF00"/>
                </a:highlight>
                <a:latin typeface="Lato"/>
                <a:ea typeface="Lato"/>
                <a:cs typeface="Lato"/>
                <a:sym typeface="Lato"/>
              </a:rPr>
              <a:t>Reduce energy consumption: Ensure the workshop venue is energy-efficient and use natural light whenever possible.</a:t>
            </a:r>
            <a:endParaRPr/>
          </a:p>
          <a:p>
            <a:pPr indent="-317500" lvl="0" marL="457200" rtl="0" algn="l">
              <a:lnSpc>
                <a:spcPct val="90000"/>
              </a:lnSpc>
              <a:spcBef>
                <a:spcPts val="1000"/>
              </a:spcBef>
              <a:spcAft>
                <a:spcPts val="0"/>
              </a:spcAft>
              <a:buSzPts val="1400"/>
              <a:buFont typeface="Arial"/>
              <a:buChar char="•"/>
            </a:pPr>
            <a:r>
              <a:rPr lang="es-ES" sz="1800">
                <a:solidFill>
                  <a:schemeClr val="dk1"/>
                </a:solidFill>
                <a:highlight>
                  <a:srgbClr val="FFFF00"/>
                </a:highlight>
                <a:latin typeface="Lato"/>
                <a:ea typeface="Lato"/>
                <a:cs typeface="Lato"/>
                <a:sym typeface="Lato"/>
              </a:rPr>
              <a:t>Promote sustainable transportation: Encourage participants to use public transport, cycling, or walking to attend the workshops.</a:t>
            </a:r>
            <a:endParaRPr/>
          </a:p>
          <a:p>
            <a:pPr indent="0" lvl="0" marL="139700" rtl="0" algn="l">
              <a:lnSpc>
                <a:spcPct val="90000"/>
              </a:lnSpc>
              <a:spcBef>
                <a:spcPts val="1000"/>
              </a:spcBef>
              <a:spcAft>
                <a:spcPts val="0"/>
              </a:spcAft>
              <a:buSzPts val="1400"/>
              <a:buNone/>
            </a:pPr>
            <a:r>
              <a:rPr b="1" lang="es-ES" sz="1800">
                <a:solidFill>
                  <a:schemeClr val="dk1"/>
                </a:solidFill>
                <a:highlight>
                  <a:srgbClr val="FFFF00"/>
                </a:highlight>
                <a:latin typeface="Lato"/>
                <a:ea typeface="Lato"/>
                <a:cs typeface="Lato"/>
                <a:sym typeface="Lato"/>
              </a:rPr>
              <a:t>For the Microplastic Research:</a:t>
            </a:r>
            <a:endParaRPr/>
          </a:p>
          <a:p>
            <a:pPr indent="-317500" lvl="0" marL="457200" rtl="0" algn="l">
              <a:lnSpc>
                <a:spcPct val="90000"/>
              </a:lnSpc>
              <a:spcBef>
                <a:spcPts val="1000"/>
              </a:spcBef>
              <a:spcAft>
                <a:spcPts val="0"/>
              </a:spcAft>
              <a:buSzPts val="1400"/>
              <a:buFont typeface="Arial"/>
              <a:buChar char="•"/>
            </a:pPr>
            <a:r>
              <a:rPr lang="es-ES" sz="1800">
                <a:solidFill>
                  <a:schemeClr val="dk1"/>
                </a:solidFill>
                <a:highlight>
                  <a:srgbClr val="FFFF00"/>
                </a:highlight>
                <a:latin typeface="Lato"/>
                <a:ea typeface="Lato"/>
                <a:cs typeface="Lato"/>
                <a:sym typeface="Lato"/>
              </a:rPr>
              <a:t>Minimise waste: Use reusable equipment and materials for the research activities.</a:t>
            </a:r>
            <a:endParaRPr/>
          </a:p>
          <a:p>
            <a:pPr indent="-317500" lvl="0" marL="457200" rtl="0" algn="l">
              <a:lnSpc>
                <a:spcPct val="90000"/>
              </a:lnSpc>
              <a:spcBef>
                <a:spcPts val="1000"/>
              </a:spcBef>
              <a:spcAft>
                <a:spcPts val="0"/>
              </a:spcAft>
              <a:buSzPts val="1400"/>
              <a:buFont typeface="Arial"/>
              <a:buChar char="•"/>
            </a:pPr>
            <a:r>
              <a:rPr lang="es-ES" sz="1800">
                <a:solidFill>
                  <a:schemeClr val="dk1"/>
                </a:solidFill>
                <a:highlight>
                  <a:srgbClr val="FFFF00"/>
                </a:highlight>
                <a:latin typeface="Lato"/>
                <a:ea typeface="Lato"/>
                <a:cs typeface="Lato"/>
                <a:sym typeface="Lato"/>
              </a:rPr>
              <a:t>Ethical sampling: Ensure that microplastic sampling methods do not harm aquatic organisms or ecosystems.</a:t>
            </a:r>
            <a:endParaRPr/>
          </a:p>
          <a:p>
            <a:pPr indent="-317500" lvl="0" marL="457200" rtl="0" algn="l">
              <a:lnSpc>
                <a:spcPct val="90000"/>
              </a:lnSpc>
              <a:spcBef>
                <a:spcPts val="1000"/>
              </a:spcBef>
              <a:spcAft>
                <a:spcPts val="0"/>
              </a:spcAft>
              <a:buSzPts val="1400"/>
              <a:buFont typeface="Arial"/>
              <a:buChar char="•"/>
            </a:pPr>
            <a:r>
              <a:rPr lang="es-ES" sz="1800">
                <a:solidFill>
                  <a:schemeClr val="dk1"/>
                </a:solidFill>
                <a:highlight>
                  <a:srgbClr val="FFFF00"/>
                </a:highlight>
                <a:latin typeface="Lato"/>
                <a:ea typeface="Lato"/>
                <a:cs typeface="Lato"/>
                <a:sym typeface="Lato"/>
              </a:rPr>
              <a:t>Data management: Use digital tools to collect and store data, reducing paper waste.</a:t>
            </a:r>
            <a:endParaRPr/>
          </a:p>
          <a:p>
            <a:pPr indent="-228600" lvl="0" marL="457200" rtl="0" algn="l">
              <a:lnSpc>
                <a:spcPct val="90000"/>
              </a:lnSpc>
              <a:spcBef>
                <a:spcPts val="1000"/>
              </a:spcBef>
              <a:spcAft>
                <a:spcPts val="0"/>
              </a:spcAft>
              <a:buClr>
                <a:srgbClr val="333333"/>
              </a:buClr>
              <a:buSzPts val="1400"/>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7"/>
          <p:cNvSpPr txBox="1"/>
          <p:nvPr>
            <p:ph type="title"/>
          </p:nvPr>
        </p:nvSpPr>
        <p:spPr>
          <a:xfrm>
            <a:off x="680358" y="420247"/>
            <a:ext cx="10515600" cy="68782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8BB8E8"/>
              </a:buClr>
              <a:buSzPct val="111111"/>
              <a:buFont typeface="Raleway ExtraBold"/>
              <a:buNone/>
            </a:pPr>
            <a:r>
              <a:rPr lang="es-ES"/>
              <a:t>Student participation - example</a:t>
            </a:r>
            <a:endParaRPr/>
          </a:p>
        </p:txBody>
      </p:sp>
      <p:graphicFrame>
        <p:nvGraphicFramePr>
          <p:cNvPr id="127" name="Google Shape;127;p27"/>
          <p:cNvGraphicFramePr/>
          <p:nvPr/>
        </p:nvGraphicFramePr>
        <p:xfrm>
          <a:off x="1741715" y="3007678"/>
          <a:ext cx="3000000" cy="3000000"/>
        </p:xfrm>
        <a:graphic>
          <a:graphicData uri="http://schemas.openxmlformats.org/drawingml/2006/table">
            <a:tbl>
              <a:tblPr>
                <a:noFill/>
                <a:tableStyleId>{B5E83F71-F6BF-492D-A624-A58E1AF18460}</a:tableStyleId>
              </a:tblPr>
              <a:tblGrid>
                <a:gridCol w="2797625"/>
                <a:gridCol w="2797625"/>
                <a:gridCol w="2797625"/>
              </a:tblGrid>
              <a:tr h="177800">
                <a:tc>
                  <a:txBody>
                    <a:bodyPr/>
                    <a:lstStyle/>
                    <a:p>
                      <a:pPr indent="0" lvl="0" marL="0" marR="0" rtl="0" algn="ctr">
                        <a:lnSpc>
                          <a:spcPct val="100000"/>
                        </a:lnSpc>
                        <a:spcBef>
                          <a:spcPts val="0"/>
                        </a:spcBef>
                        <a:spcAft>
                          <a:spcPts val="0"/>
                        </a:spcAft>
                        <a:buNone/>
                      </a:pPr>
                      <a:r>
                        <a:rPr b="1" lang="es-ES" sz="1400" u="none" cap="none" strike="noStrike"/>
                        <a:t>Risk</a:t>
                      </a:r>
                      <a:endParaRPr/>
                    </a:p>
                  </a:txBody>
                  <a:tcPr marT="45725" marB="45725" marR="91450" marL="91450" anchor="ctr"/>
                </a:tc>
                <a:tc>
                  <a:txBody>
                    <a:bodyPr/>
                    <a:lstStyle/>
                    <a:p>
                      <a:pPr indent="0" lvl="0" marL="0" marR="0" rtl="0" algn="ctr">
                        <a:lnSpc>
                          <a:spcPct val="100000"/>
                        </a:lnSpc>
                        <a:spcBef>
                          <a:spcPts val="0"/>
                        </a:spcBef>
                        <a:spcAft>
                          <a:spcPts val="0"/>
                        </a:spcAft>
                        <a:buNone/>
                      </a:pPr>
                      <a:r>
                        <a:rPr b="1" lang="es-ES" sz="1400" u="none" cap="none" strike="noStrike"/>
                        <a:t>Potential Consequences</a:t>
                      </a:r>
                      <a:endParaRPr/>
                    </a:p>
                  </a:txBody>
                  <a:tcPr marT="45725" marB="45725" marR="91450" marL="91450" anchor="ctr"/>
                </a:tc>
                <a:tc>
                  <a:txBody>
                    <a:bodyPr/>
                    <a:lstStyle/>
                    <a:p>
                      <a:pPr indent="0" lvl="0" marL="0" marR="0" rtl="0" algn="ctr">
                        <a:lnSpc>
                          <a:spcPct val="100000"/>
                        </a:lnSpc>
                        <a:spcBef>
                          <a:spcPts val="0"/>
                        </a:spcBef>
                        <a:spcAft>
                          <a:spcPts val="0"/>
                        </a:spcAft>
                        <a:buNone/>
                      </a:pPr>
                      <a:r>
                        <a:rPr b="1" lang="es-ES" sz="1400" u="none" cap="none" strike="noStrike"/>
                        <a:t>Mitigation Strategies</a:t>
                      </a:r>
                      <a:endParaRPr/>
                    </a:p>
                  </a:txBody>
                  <a:tcPr marT="45725" marB="45725" marR="91450" marL="91450" anchor="ctr"/>
                </a:tc>
              </a:tr>
              <a:tr h="177800">
                <a:tc>
                  <a:txBody>
                    <a:bodyPr/>
                    <a:lstStyle/>
                    <a:p>
                      <a:pPr indent="0" lvl="0" marL="0" marR="0" rtl="0" algn="l">
                        <a:lnSpc>
                          <a:spcPct val="100000"/>
                        </a:lnSpc>
                        <a:spcBef>
                          <a:spcPts val="0"/>
                        </a:spcBef>
                        <a:spcAft>
                          <a:spcPts val="0"/>
                        </a:spcAft>
                        <a:buNone/>
                      </a:pPr>
                      <a:r>
                        <a:rPr lang="es-ES" sz="1400" u="none" cap="none" strike="noStrike">
                          <a:highlight>
                            <a:srgbClr val="FFFF00"/>
                          </a:highlight>
                        </a:rPr>
                        <a:t>Safety hazards</a:t>
                      </a:r>
                      <a:endParaRPr/>
                    </a:p>
                  </a:txBody>
                  <a:tcPr marT="45725" marB="45725" marR="91450" marL="91450" anchor="ctr"/>
                </a:tc>
                <a:tc>
                  <a:txBody>
                    <a:bodyPr/>
                    <a:lstStyle/>
                    <a:p>
                      <a:pPr indent="0" lvl="0" marL="0" marR="0" rtl="0" algn="l">
                        <a:lnSpc>
                          <a:spcPct val="100000"/>
                        </a:lnSpc>
                        <a:spcBef>
                          <a:spcPts val="0"/>
                        </a:spcBef>
                        <a:spcAft>
                          <a:spcPts val="0"/>
                        </a:spcAft>
                        <a:buNone/>
                      </a:pPr>
                      <a:r>
                        <a:rPr lang="es-ES" sz="1400" u="none" cap="none" strike="noStrike">
                          <a:highlight>
                            <a:srgbClr val="FFFF00"/>
                          </a:highlight>
                        </a:rPr>
                        <a:t>Injuries, illnesses</a:t>
                      </a:r>
                      <a:endParaRPr/>
                    </a:p>
                  </a:txBody>
                  <a:tcPr marT="45725" marB="45725" marR="91450" marL="91450" anchor="ctr"/>
                </a:tc>
                <a:tc>
                  <a:txBody>
                    <a:bodyPr/>
                    <a:lstStyle/>
                    <a:p>
                      <a:pPr indent="0" lvl="0" marL="0" marR="0" rtl="0" algn="l">
                        <a:lnSpc>
                          <a:spcPct val="100000"/>
                        </a:lnSpc>
                        <a:spcBef>
                          <a:spcPts val="0"/>
                        </a:spcBef>
                        <a:spcAft>
                          <a:spcPts val="0"/>
                        </a:spcAft>
                        <a:buNone/>
                      </a:pPr>
                      <a:r>
                        <a:rPr lang="es-ES" sz="1400" u="none" cap="none" strike="noStrike">
                          <a:highlight>
                            <a:srgbClr val="FFFF00"/>
                          </a:highlight>
                        </a:rPr>
                        <a:t>Risk assessment, safety training, equipment, supervision</a:t>
                      </a:r>
                      <a:endParaRPr/>
                    </a:p>
                  </a:txBody>
                  <a:tcPr marT="45725" marB="45725" marR="91450" marL="91450" anchor="ctr"/>
                </a:tc>
              </a:tr>
              <a:tr h="177800">
                <a:tc>
                  <a:txBody>
                    <a:bodyPr/>
                    <a:lstStyle/>
                    <a:p>
                      <a:pPr indent="0" lvl="0" marL="0" marR="0" rtl="0" algn="l">
                        <a:lnSpc>
                          <a:spcPct val="100000"/>
                        </a:lnSpc>
                        <a:spcBef>
                          <a:spcPts val="0"/>
                        </a:spcBef>
                        <a:spcAft>
                          <a:spcPts val="0"/>
                        </a:spcAft>
                        <a:buNone/>
                      </a:pPr>
                      <a:r>
                        <a:rPr lang="es-ES" sz="1400" u="none" cap="none" strike="noStrike">
                          <a:highlight>
                            <a:srgbClr val="FFFF00"/>
                          </a:highlight>
                        </a:rPr>
                        <a:t>Environmental impact</a:t>
                      </a:r>
                      <a:endParaRPr/>
                    </a:p>
                  </a:txBody>
                  <a:tcPr marT="45725" marB="45725" marR="91450" marL="91450" anchor="ctr"/>
                </a:tc>
                <a:tc>
                  <a:txBody>
                    <a:bodyPr/>
                    <a:lstStyle/>
                    <a:p>
                      <a:pPr indent="0" lvl="0" marL="0" marR="0" rtl="0" algn="l">
                        <a:lnSpc>
                          <a:spcPct val="100000"/>
                        </a:lnSpc>
                        <a:spcBef>
                          <a:spcPts val="0"/>
                        </a:spcBef>
                        <a:spcAft>
                          <a:spcPts val="0"/>
                        </a:spcAft>
                        <a:buNone/>
                      </a:pPr>
                      <a:r>
                        <a:rPr lang="es-ES" sz="1400" u="none" cap="none" strike="noStrike">
                          <a:highlight>
                            <a:srgbClr val="FFFF00"/>
                          </a:highlight>
                        </a:rPr>
                        <a:t>Habitat damage, pollution</a:t>
                      </a:r>
                      <a:endParaRPr/>
                    </a:p>
                  </a:txBody>
                  <a:tcPr marT="45725" marB="45725" marR="91450" marL="91450" anchor="ctr"/>
                </a:tc>
                <a:tc>
                  <a:txBody>
                    <a:bodyPr/>
                    <a:lstStyle/>
                    <a:p>
                      <a:pPr indent="0" lvl="0" marL="0" marR="0" rtl="0" algn="l">
                        <a:lnSpc>
                          <a:spcPct val="100000"/>
                        </a:lnSpc>
                        <a:spcBef>
                          <a:spcPts val="0"/>
                        </a:spcBef>
                        <a:spcAft>
                          <a:spcPts val="0"/>
                        </a:spcAft>
                        <a:buNone/>
                      </a:pPr>
                      <a:r>
                        <a:rPr lang="es-ES" sz="1400" u="none" cap="none" strike="noStrike">
                          <a:highlight>
                            <a:srgbClr val="FFFF00"/>
                          </a:highlight>
                        </a:rPr>
                        <a:t>Environmental guidelines, impact assessment, mitigation measures</a:t>
                      </a:r>
                      <a:endParaRPr/>
                    </a:p>
                  </a:txBody>
                  <a:tcPr marT="45725" marB="45725" marR="91450" marL="91450" anchor="ctr"/>
                </a:tc>
              </a:tr>
              <a:tr h="177800">
                <a:tc>
                  <a:txBody>
                    <a:bodyPr/>
                    <a:lstStyle/>
                    <a:p>
                      <a:pPr indent="0" lvl="0" marL="0" marR="0" rtl="0" algn="l">
                        <a:lnSpc>
                          <a:spcPct val="100000"/>
                        </a:lnSpc>
                        <a:spcBef>
                          <a:spcPts val="0"/>
                        </a:spcBef>
                        <a:spcAft>
                          <a:spcPts val="0"/>
                        </a:spcAft>
                        <a:buNone/>
                      </a:pPr>
                      <a:r>
                        <a:rPr lang="es-ES" sz="1400" u="none" cap="none" strike="noStrike">
                          <a:highlight>
                            <a:srgbClr val="FFFF00"/>
                          </a:highlight>
                        </a:rPr>
                        <a:t>Ethical considerations</a:t>
                      </a:r>
                      <a:endParaRPr/>
                    </a:p>
                  </a:txBody>
                  <a:tcPr marT="45725" marB="45725" marR="91450" marL="91450" anchor="ctr"/>
                </a:tc>
                <a:tc>
                  <a:txBody>
                    <a:bodyPr/>
                    <a:lstStyle/>
                    <a:p>
                      <a:pPr indent="0" lvl="0" marL="0" marR="0" rtl="0" algn="l">
                        <a:lnSpc>
                          <a:spcPct val="100000"/>
                        </a:lnSpc>
                        <a:spcBef>
                          <a:spcPts val="0"/>
                        </a:spcBef>
                        <a:spcAft>
                          <a:spcPts val="0"/>
                        </a:spcAft>
                        <a:buNone/>
                      </a:pPr>
                      <a:r>
                        <a:rPr lang="es-ES" sz="1400" u="none" cap="none" strike="noStrike">
                          <a:highlight>
                            <a:srgbClr val="FFFF00"/>
                          </a:highlight>
                        </a:rPr>
                        <a:t>Data privacy breaches, cultural insensitivity</a:t>
                      </a:r>
                      <a:endParaRPr/>
                    </a:p>
                  </a:txBody>
                  <a:tcPr marT="45725" marB="45725" marR="91450" marL="91450" anchor="ctr"/>
                </a:tc>
                <a:tc>
                  <a:txBody>
                    <a:bodyPr/>
                    <a:lstStyle/>
                    <a:p>
                      <a:pPr indent="0" lvl="0" marL="0" marR="0" rtl="0" algn="l">
                        <a:lnSpc>
                          <a:spcPct val="100000"/>
                        </a:lnSpc>
                        <a:spcBef>
                          <a:spcPts val="0"/>
                        </a:spcBef>
                        <a:spcAft>
                          <a:spcPts val="0"/>
                        </a:spcAft>
                        <a:buNone/>
                      </a:pPr>
                      <a:r>
                        <a:rPr lang="es-ES" sz="1400" u="none" cap="none" strike="noStrike">
                          <a:highlight>
                            <a:srgbClr val="FFFF00"/>
                          </a:highlight>
                        </a:rPr>
                        <a:t>Ethical protocols, informed consent, cultural sensitivity training</a:t>
                      </a:r>
                      <a:endParaRPr/>
                    </a:p>
                  </a:txBody>
                  <a:tcPr marT="45725" marB="45725" marR="91450" marL="91450" anchor="ctr"/>
                </a:tc>
              </a:tr>
              <a:tr h="177800">
                <a:tc>
                  <a:txBody>
                    <a:bodyPr/>
                    <a:lstStyle/>
                    <a:p>
                      <a:pPr indent="0" lvl="0" marL="0" marR="0" rtl="0" algn="l">
                        <a:lnSpc>
                          <a:spcPct val="100000"/>
                        </a:lnSpc>
                        <a:spcBef>
                          <a:spcPts val="0"/>
                        </a:spcBef>
                        <a:spcAft>
                          <a:spcPts val="0"/>
                        </a:spcAft>
                        <a:buNone/>
                      </a:pPr>
                      <a:r>
                        <a:rPr lang="es-ES" sz="1400" u="none" cap="none" strike="noStrike">
                          <a:highlight>
                            <a:srgbClr val="FFFF00"/>
                          </a:highlight>
                        </a:rPr>
                        <a:t>Project delays</a:t>
                      </a:r>
                      <a:endParaRPr/>
                    </a:p>
                  </a:txBody>
                  <a:tcPr marT="45725" marB="45725" marR="91450" marL="91450" anchor="ctr"/>
                </a:tc>
                <a:tc>
                  <a:txBody>
                    <a:bodyPr/>
                    <a:lstStyle/>
                    <a:p>
                      <a:pPr indent="0" lvl="0" marL="0" marR="0" rtl="0" algn="l">
                        <a:lnSpc>
                          <a:spcPct val="100000"/>
                        </a:lnSpc>
                        <a:spcBef>
                          <a:spcPts val="0"/>
                        </a:spcBef>
                        <a:spcAft>
                          <a:spcPts val="0"/>
                        </a:spcAft>
                        <a:buNone/>
                      </a:pPr>
                      <a:r>
                        <a:rPr lang="es-ES" sz="1400" u="none" cap="none" strike="noStrike">
                          <a:highlight>
                            <a:srgbClr val="FFFF00"/>
                          </a:highlight>
                        </a:rPr>
                        <a:t>Disruption of activities, missed deadlines</a:t>
                      </a:r>
                      <a:endParaRPr/>
                    </a:p>
                  </a:txBody>
                  <a:tcPr marT="45725" marB="45725" marR="91450" marL="91450" anchor="ctr"/>
                </a:tc>
                <a:tc>
                  <a:txBody>
                    <a:bodyPr/>
                    <a:lstStyle/>
                    <a:p>
                      <a:pPr indent="0" lvl="0" marL="0" marR="0" rtl="0" algn="l">
                        <a:lnSpc>
                          <a:spcPct val="100000"/>
                        </a:lnSpc>
                        <a:spcBef>
                          <a:spcPts val="0"/>
                        </a:spcBef>
                        <a:spcAft>
                          <a:spcPts val="0"/>
                        </a:spcAft>
                        <a:buNone/>
                      </a:pPr>
                      <a:r>
                        <a:rPr lang="es-ES" sz="1400" u="none" cap="none" strike="noStrike">
                          <a:highlight>
                            <a:srgbClr val="FFFF00"/>
                          </a:highlight>
                        </a:rPr>
                        <a:t>Contingency planning, flexible scheduling, open communication</a:t>
                      </a:r>
                      <a:endParaRPr/>
                    </a:p>
                  </a:txBody>
                  <a:tcPr marT="45725" marB="45725" marR="91450" marL="91450" anchor="ctr"/>
                </a:tc>
              </a:tr>
            </a:tbl>
          </a:graphicData>
        </a:graphic>
      </p:graphicFrame>
      <p:sp>
        <p:nvSpPr>
          <p:cNvPr id="128" name="Google Shape;128;p27"/>
          <p:cNvSpPr txBox="1"/>
          <p:nvPr>
            <p:ph idx="1" type="body"/>
          </p:nvPr>
        </p:nvSpPr>
        <p:spPr>
          <a:xfrm>
            <a:off x="649558" y="1207791"/>
            <a:ext cx="10892883" cy="1600438"/>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None/>
            </a:pPr>
            <a:r>
              <a:rPr b="1" i="0" lang="es-ES" u="none" cap="none" strike="noStrike">
                <a:solidFill>
                  <a:schemeClr val="dk1"/>
                </a:solidFill>
                <a:highlight>
                  <a:srgbClr val="FFFF00"/>
                </a:highlight>
                <a:latin typeface="Arial"/>
                <a:ea typeface="Arial"/>
                <a:cs typeface="Arial"/>
                <a:sym typeface="Arial"/>
              </a:rPr>
              <a:t>Accessibility:</a:t>
            </a:r>
            <a:r>
              <a:rPr b="0" i="0" lang="es-ES" u="none" cap="none" strike="noStrike">
                <a:solidFill>
                  <a:schemeClr val="dk1"/>
                </a:solidFill>
                <a:highlight>
                  <a:srgbClr val="FFFF00"/>
                </a:highlight>
                <a:latin typeface="Arial"/>
                <a:ea typeface="Arial"/>
                <a:cs typeface="Arial"/>
                <a:sym typeface="Arial"/>
              </a:rPr>
              <a:t> Ensure that all activities are accessible to students with disabilities, including those with physical, sensory, or learning impairments. This may involve providing accommodations such as sign language interpreters, assistive technology, or modified activities.</a:t>
            </a:r>
            <a:endParaRPr/>
          </a:p>
          <a:p>
            <a:pPr indent="0" lvl="0" marL="0" marR="0" rtl="0" algn="l">
              <a:lnSpc>
                <a:spcPct val="100000"/>
              </a:lnSpc>
              <a:spcBef>
                <a:spcPts val="0"/>
              </a:spcBef>
              <a:spcAft>
                <a:spcPts val="0"/>
              </a:spcAft>
              <a:buClr>
                <a:schemeClr val="dk1"/>
              </a:buClr>
              <a:buSzPts val="1400"/>
              <a:buNone/>
            </a:pPr>
            <a:r>
              <a:rPr b="1" i="0" lang="es-ES" u="none" cap="none" strike="noStrike">
                <a:solidFill>
                  <a:schemeClr val="dk1"/>
                </a:solidFill>
                <a:highlight>
                  <a:srgbClr val="FFFF00"/>
                </a:highlight>
                <a:latin typeface="Arial"/>
                <a:ea typeface="Arial"/>
                <a:cs typeface="Arial"/>
                <a:sym typeface="Arial"/>
              </a:rPr>
              <a:t>Cultural Sensitivity:</a:t>
            </a:r>
            <a:r>
              <a:rPr b="0" i="0" lang="es-ES" u="none" cap="none" strike="noStrike">
                <a:solidFill>
                  <a:schemeClr val="dk1"/>
                </a:solidFill>
                <a:highlight>
                  <a:srgbClr val="FFFF00"/>
                </a:highlight>
                <a:latin typeface="Arial"/>
                <a:ea typeface="Arial"/>
                <a:cs typeface="Arial"/>
                <a:sym typeface="Arial"/>
              </a:rPr>
              <a:t> Incorporate activities that are culturally relevant and respectful of all students' backgrounds. Consider the diverse cultural perspectives and experiences of students when designing and implementing activities.</a:t>
            </a:r>
            <a:endParaRPr/>
          </a:p>
          <a:p>
            <a:pPr indent="0" lvl="0" marL="0" marR="0" rtl="0" algn="l">
              <a:lnSpc>
                <a:spcPct val="100000"/>
              </a:lnSpc>
              <a:spcBef>
                <a:spcPts val="0"/>
              </a:spcBef>
              <a:spcAft>
                <a:spcPts val="0"/>
              </a:spcAft>
              <a:buClr>
                <a:schemeClr val="dk1"/>
              </a:buClr>
              <a:buSzPts val="1400"/>
              <a:buNone/>
            </a:pPr>
            <a:r>
              <a:rPr b="1" i="0" lang="es-ES" u="none" cap="none" strike="noStrike">
                <a:solidFill>
                  <a:schemeClr val="dk1"/>
                </a:solidFill>
                <a:highlight>
                  <a:srgbClr val="FFFF00"/>
                </a:highlight>
                <a:latin typeface="Arial"/>
                <a:ea typeface="Arial"/>
                <a:cs typeface="Arial"/>
                <a:sym typeface="Arial"/>
              </a:rPr>
              <a:t>Diverse Participation:</a:t>
            </a:r>
            <a:r>
              <a:rPr b="0" i="0" lang="es-ES" u="none" cap="none" strike="noStrike">
                <a:solidFill>
                  <a:schemeClr val="dk1"/>
                </a:solidFill>
                <a:highlight>
                  <a:srgbClr val="FFFF00"/>
                </a:highlight>
                <a:latin typeface="Arial"/>
                <a:ea typeface="Arial"/>
                <a:cs typeface="Arial"/>
                <a:sym typeface="Arial"/>
              </a:rPr>
              <a:t> Encourage participation from all students, regardless of their academic abilities or interests. Offer a variety of activities to cater to different learning styles and preferences.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8"/>
          <p:cNvSpPr txBox="1"/>
          <p:nvPr>
            <p:ph type="title"/>
          </p:nvPr>
        </p:nvSpPr>
        <p:spPr>
          <a:xfrm>
            <a:off x="838200" y="506640"/>
            <a:ext cx="10515600" cy="68782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8BB8E8"/>
              </a:buClr>
              <a:buSzPct val="100000"/>
              <a:buFont typeface="Helvetica Neue"/>
              <a:buNone/>
            </a:pPr>
            <a:r>
              <a:rPr lang="es-ES"/>
              <a:t>How to apply</a:t>
            </a:r>
            <a:endParaRPr/>
          </a:p>
        </p:txBody>
      </p:sp>
      <p:sp>
        <p:nvSpPr>
          <p:cNvPr id="134" name="Google Shape;134;p28"/>
          <p:cNvSpPr txBox="1"/>
          <p:nvPr>
            <p:ph idx="1" type="body"/>
          </p:nvPr>
        </p:nvSpPr>
        <p:spPr>
          <a:xfrm>
            <a:off x="838200" y="1329872"/>
            <a:ext cx="10515600" cy="4351338"/>
          </a:xfrm>
          <a:prstGeom prst="rect">
            <a:avLst/>
          </a:prstGeom>
          <a:noFill/>
          <a:ln>
            <a:noFill/>
          </a:ln>
        </p:spPr>
        <p:txBody>
          <a:bodyPr anchorCtr="0" anchor="t" bIns="45700" lIns="91425" spcFirstLastPara="1" rIns="91425" wrap="square" tIns="45700">
            <a:normAutofit fontScale="92500" lnSpcReduction="20000"/>
          </a:bodyPr>
          <a:lstStyle/>
          <a:p>
            <a:pPr indent="-139700" lvl="0" marL="228600" rtl="0" algn="l">
              <a:lnSpc>
                <a:spcPct val="100000"/>
              </a:lnSpc>
              <a:spcBef>
                <a:spcPts val="0"/>
              </a:spcBef>
              <a:spcAft>
                <a:spcPts val="0"/>
              </a:spcAft>
              <a:buClr>
                <a:srgbClr val="333333"/>
              </a:buClr>
              <a:buSzPct val="84084"/>
              <a:buNone/>
            </a:pPr>
            <a:r>
              <a:rPr b="1" lang="es-ES" sz="1800">
                <a:solidFill>
                  <a:schemeClr val="dk1"/>
                </a:solidFill>
                <a:latin typeface="Lato"/>
                <a:ea typeface="Lato"/>
                <a:cs typeface="Lato"/>
                <a:sym typeface="Lato"/>
              </a:rPr>
              <a:t>The next funding calls:</a:t>
            </a:r>
            <a:endParaRPr/>
          </a:p>
          <a:p>
            <a:pPr indent="-285750" lvl="0" marL="374650" rtl="0" algn="l">
              <a:lnSpc>
                <a:spcPct val="100000"/>
              </a:lnSpc>
              <a:spcBef>
                <a:spcPts val="0"/>
              </a:spcBef>
              <a:spcAft>
                <a:spcPts val="0"/>
              </a:spcAft>
              <a:buClr>
                <a:srgbClr val="333333"/>
              </a:buClr>
              <a:buSzPct val="84084"/>
              <a:buFont typeface="Courier New"/>
              <a:buChar char="o"/>
            </a:pPr>
            <a:r>
              <a:rPr lang="es-ES" sz="1800">
                <a:solidFill>
                  <a:schemeClr val="dk1"/>
                </a:solidFill>
                <a:latin typeface="Lato"/>
                <a:ea typeface="Lato"/>
                <a:cs typeface="Lato"/>
                <a:sym typeface="Lato"/>
              </a:rPr>
              <a:t>Call 3: </a:t>
            </a:r>
            <a:endParaRPr/>
          </a:p>
          <a:p>
            <a:pPr indent="-285750" lvl="1" marL="831850" rtl="0" algn="l">
              <a:lnSpc>
                <a:spcPct val="100000"/>
              </a:lnSpc>
              <a:spcBef>
                <a:spcPts val="0"/>
              </a:spcBef>
              <a:spcAft>
                <a:spcPts val="0"/>
              </a:spcAft>
              <a:buSzPct val="84084"/>
              <a:buFont typeface="Courier New"/>
              <a:buChar char="o"/>
            </a:pPr>
            <a:r>
              <a:rPr lang="es-ES" sz="1800">
                <a:solidFill>
                  <a:schemeClr val="dk1"/>
                </a:solidFill>
                <a:latin typeface="Lato"/>
                <a:ea typeface="Lato"/>
                <a:cs typeface="Lato"/>
                <a:sym typeface="Lato"/>
              </a:rPr>
              <a:t>Call Opens: September 20, 2024. </a:t>
            </a:r>
            <a:endParaRPr/>
          </a:p>
          <a:p>
            <a:pPr indent="-285750" lvl="1" marL="831850" rtl="0" algn="l">
              <a:lnSpc>
                <a:spcPct val="100000"/>
              </a:lnSpc>
              <a:spcBef>
                <a:spcPts val="0"/>
              </a:spcBef>
              <a:spcAft>
                <a:spcPts val="0"/>
              </a:spcAft>
              <a:buSzPct val="84084"/>
              <a:buFont typeface="Courier New"/>
              <a:buChar char="o"/>
            </a:pPr>
            <a:r>
              <a:rPr lang="es-ES" sz="1800">
                <a:solidFill>
                  <a:schemeClr val="dk1"/>
                </a:solidFill>
                <a:latin typeface="Lato"/>
                <a:ea typeface="Lato"/>
                <a:cs typeface="Lato"/>
                <a:sym typeface="Lato"/>
              </a:rPr>
              <a:t>Submission Deadline: November 21, 2024, 23:59 CET.</a:t>
            </a:r>
            <a:endParaRPr sz="1800">
              <a:solidFill>
                <a:schemeClr val="dk1"/>
              </a:solidFill>
              <a:latin typeface="Lato"/>
              <a:ea typeface="Lato"/>
              <a:cs typeface="Lato"/>
              <a:sym typeface="Lato"/>
            </a:endParaRPr>
          </a:p>
          <a:p>
            <a:pPr indent="-285750" lvl="0" marL="374650" rtl="0" algn="l">
              <a:lnSpc>
                <a:spcPct val="100000"/>
              </a:lnSpc>
              <a:spcBef>
                <a:spcPts val="0"/>
              </a:spcBef>
              <a:spcAft>
                <a:spcPts val="0"/>
              </a:spcAft>
              <a:buClr>
                <a:srgbClr val="333333"/>
              </a:buClr>
              <a:buSzPct val="84084"/>
              <a:buFont typeface="Courier New"/>
              <a:buChar char="o"/>
            </a:pPr>
            <a:r>
              <a:rPr lang="es-ES" sz="1800">
                <a:solidFill>
                  <a:schemeClr val="dk1"/>
                </a:solidFill>
                <a:latin typeface="Lato"/>
                <a:ea typeface="Lato"/>
                <a:cs typeface="Lato"/>
                <a:sym typeface="Lato"/>
              </a:rPr>
              <a:t>Call 4: March 2025</a:t>
            </a:r>
            <a:endParaRPr/>
          </a:p>
          <a:p>
            <a:pPr indent="-139700" lvl="0" marL="228600" rtl="0" algn="l">
              <a:lnSpc>
                <a:spcPct val="100000"/>
              </a:lnSpc>
              <a:spcBef>
                <a:spcPts val="0"/>
              </a:spcBef>
              <a:spcAft>
                <a:spcPts val="0"/>
              </a:spcAft>
              <a:buClr>
                <a:srgbClr val="333333"/>
              </a:buClr>
              <a:buSzPct val="84084"/>
              <a:buNone/>
            </a:pPr>
            <a:r>
              <a:t/>
            </a:r>
            <a:endParaRPr sz="1800">
              <a:solidFill>
                <a:schemeClr val="dk1"/>
              </a:solidFill>
              <a:latin typeface="Lato"/>
              <a:ea typeface="Lato"/>
              <a:cs typeface="Lato"/>
              <a:sym typeface="Lato"/>
            </a:endParaRPr>
          </a:p>
          <a:p>
            <a:pPr indent="-139700" lvl="0" marL="228600" rtl="0" algn="l">
              <a:lnSpc>
                <a:spcPct val="100000"/>
              </a:lnSpc>
              <a:spcBef>
                <a:spcPts val="0"/>
              </a:spcBef>
              <a:spcAft>
                <a:spcPts val="0"/>
              </a:spcAft>
              <a:buClr>
                <a:srgbClr val="333333"/>
              </a:buClr>
              <a:buSzPct val="84084"/>
              <a:buNone/>
            </a:pPr>
            <a:r>
              <a:rPr lang="es-ES" sz="1800">
                <a:solidFill>
                  <a:schemeClr val="dk1"/>
                </a:solidFill>
                <a:latin typeface="Lato"/>
                <a:ea typeface="Lato"/>
                <a:cs typeface="Lato"/>
                <a:sym typeface="Lato"/>
              </a:rPr>
              <a:t>The application process details will be released on the ProBleu website </a:t>
            </a:r>
            <a:r>
              <a:rPr lang="es-ES" sz="1800" u="sng">
                <a:solidFill>
                  <a:schemeClr val="dk1"/>
                </a:solidFill>
                <a:latin typeface="Lato"/>
                <a:ea typeface="Lato"/>
                <a:cs typeface="Lato"/>
                <a:sym typeface="Lato"/>
                <a:hlinkClick r:id="rId3">
                  <a:extLst>
                    <a:ext uri="{A12FA001-AC4F-418D-AE19-62706E023703}">
                      <ahyp:hlinkClr val="tx"/>
                    </a:ext>
                  </a:extLst>
                </a:hlinkClick>
              </a:rPr>
              <a:t>https://probleu.school/</a:t>
            </a:r>
            <a:r>
              <a:rPr lang="es-ES" sz="1800">
                <a:solidFill>
                  <a:schemeClr val="dk1"/>
                </a:solidFill>
                <a:latin typeface="Lato"/>
                <a:ea typeface="Lato"/>
                <a:cs typeface="Lato"/>
                <a:sym typeface="Lato"/>
              </a:rPr>
              <a:t> closer to the call opening.</a:t>
            </a:r>
            <a:endParaRPr/>
          </a:p>
          <a:p>
            <a:pPr indent="-139700" lvl="0" marL="228600" rtl="0" algn="l">
              <a:lnSpc>
                <a:spcPct val="100000"/>
              </a:lnSpc>
              <a:spcBef>
                <a:spcPts val="0"/>
              </a:spcBef>
              <a:spcAft>
                <a:spcPts val="0"/>
              </a:spcAft>
              <a:buClr>
                <a:srgbClr val="333333"/>
              </a:buClr>
              <a:buSzPct val="84084"/>
              <a:buNone/>
            </a:pPr>
            <a:r>
              <a:t/>
            </a:r>
            <a:endParaRPr sz="1800">
              <a:solidFill>
                <a:schemeClr val="dk1"/>
              </a:solidFill>
              <a:latin typeface="Lato"/>
              <a:ea typeface="Lato"/>
              <a:cs typeface="Lato"/>
              <a:sym typeface="Lato"/>
            </a:endParaRPr>
          </a:p>
          <a:p>
            <a:pPr indent="-139700" lvl="0" marL="228600" rtl="0" algn="l">
              <a:lnSpc>
                <a:spcPct val="100000"/>
              </a:lnSpc>
              <a:spcBef>
                <a:spcPts val="0"/>
              </a:spcBef>
              <a:spcAft>
                <a:spcPts val="0"/>
              </a:spcAft>
              <a:buClr>
                <a:srgbClr val="333333"/>
              </a:buClr>
              <a:buSzPct val="84084"/>
              <a:buNone/>
            </a:pPr>
            <a:r>
              <a:rPr lang="es-ES" sz="1800">
                <a:solidFill>
                  <a:schemeClr val="dk1"/>
                </a:solidFill>
                <a:latin typeface="Lato"/>
                <a:ea typeface="Lato"/>
                <a:cs typeface="Lato"/>
                <a:sym typeface="Lato"/>
              </a:rPr>
              <a:t>The ‘Call for proposals’ document will contain all relevant information.</a:t>
            </a:r>
            <a:endParaRPr/>
          </a:p>
          <a:p>
            <a:pPr indent="-139700" lvl="0" marL="228600" rtl="0" algn="l">
              <a:lnSpc>
                <a:spcPct val="100000"/>
              </a:lnSpc>
              <a:spcBef>
                <a:spcPts val="0"/>
              </a:spcBef>
              <a:spcAft>
                <a:spcPts val="0"/>
              </a:spcAft>
              <a:buClr>
                <a:srgbClr val="333333"/>
              </a:buClr>
              <a:buSzPct val="84084"/>
              <a:buNone/>
            </a:pPr>
            <a:r>
              <a:t/>
            </a:r>
            <a:endParaRPr sz="1800">
              <a:solidFill>
                <a:schemeClr val="dk1"/>
              </a:solidFill>
              <a:latin typeface="Lato"/>
              <a:ea typeface="Lato"/>
              <a:cs typeface="Lato"/>
              <a:sym typeface="Lato"/>
            </a:endParaRPr>
          </a:p>
          <a:p>
            <a:pPr indent="-139700" lvl="0" marL="228600" rtl="0" algn="l">
              <a:lnSpc>
                <a:spcPct val="100000"/>
              </a:lnSpc>
              <a:spcBef>
                <a:spcPts val="0"/>
              </a:spcBef>
              <a:spcAft>
                <a:spcPts val="0"/>
              </a:spcAft>
              <a:buClr>
                <a:srgbClr val="333333"/>
              </a:buClr>
              <a:buSzPct val="84084"/>
              <a:buNone/>
            </a:pPr>
            <a:r>
              <a:rPr lang="es-ES" sz="1800">
                <a:solidFill>
                  <a:schemeClr val="dk1"/>
                </a:solidFill>
                <a:latin typeface="Lato"/>
                <a:ea typeface="Lato"/>
                <a:cs typeface="Lato"/>
                <a:sym typeface="Lato"/>
              </a:rPr>
              <a:t>You will be required to fill out a project description form, detailing the project you wish to carry out.</a:t>
            </a:r>
            <a:endParaRPr/>
          </a:p>
          <a:p>
            <a:pPr indent="-139700" lvl="0" marL="228600" rtl="0" algn="l">
              <a:lnSpc>
                <a:spcPct val="100000"/>
              </a:lnSpc>
              <a:spcBef>
                <a:spcPts val="0"/>
              </a:spcBef>
              <a:spcAft>
                <a:spcPts val="0"/>
              </a:spcAft>
              <a:buClr>
                <a:srgbClr val="333333"/>
              </a:buClr>
              <a:buSzPct val="84084"/>
              <a:buNone/>
            </a:pPr>
            <a:r>
              <a:t/>
            </a:r>
            <a:endParaRPr sz="1800">
              <a:solidFill>
                <a:schemeClr val="dk1"/>
              </a:solidFill>
              <a:latin typeface="Lato"/>
              <a:ea typeface="Lato"/>
              <a:cs typeface="Lato"/>
              <a:sym typeface="Lato"/>
            </a:endParaRPr>
          </a:p>
          <a:p>
            <a:pPr indent="-139700" lvl="0" marL="228600" rtl="0" algn="l">
              <a:lnSpc>
                <a:spcPct val="120000"/>
              </a:lnSpc>
              <a:spcBef>
                <a:spcPts val="0"/>
              </a:spcBef>
              <a:spcAft>
                <a:spcPts val="0"/>
              </a:spcAft>
              <a:buClr>
                <a:srgbClr val="333333"/>
              </a:buClr>
              <a:buSzPct val="84084"/>
              <a:buNone/>
            </a:pPr>
            <a:r>
              <a:rPr b="1" lang="es-ES" sz="1800">
                <a:solidFill>
                  <a:schemeClr val="dk1"/>
                </a:solidFill>
                <a:latin typeface="Lato"/>
                <a:ea typeface="Lato"/>
                <a:cs typeface="Lato"/>
                <a:sym typeface="Lato"/>
              </a:rPr>
              <a:t>Requirements:</a:t>
            </a:r>
            <a:endParaRPr/>
          </a:p>
          <a:p>
            <a:pPr indent="-317500" lvl="0" marL="457200" rtl="0" algn="just">
              <a:lnSpc>
                <a:spcPct val="120000"/>
              </a:lnSpc>
              <a:spcBef>
                <a:spcPts val="0"/>
              </a:spcBef>
              <a:spcAft>
                <a:spcPts val="0"/>
              </a:spcAft>
              <a:buSzPct val="84084"/>
              <a:buFont typeface="Arial"/>
              <a:buChar char="•"/>
            </a:pPr>
            <a:r>
              <a:rPr b="0" i="0" lang="es-ES" sz="1800" u="none" strike="noStrike">
                <a:solidFill>
                  <a:schemeClr val="dk1"/>
                </a:solidFill>
                <a:latin typeface="Lato"/>
                <a:ea typeface="Lato"/>
                <a:cs typeface="Lato"/>
                <a:sym typeface="Lato"/>
              </a:rPr>
              <a:t>This call is directed at </a:t>
            </a:r>
            <a:r>
              <a:rPr b="1" i="0" lang="es-ES" sz="1800" u="none" strike="noStrike">
                <a:solidFill>
                  <a:schemeClr val="dk1"/>
                </a:solidFill>
                <a:latin typeface="Lato"/>
                <a:ea typeface="Lato"/>
                <a:cs typeface="Lato"/>
                <a:sym typeface="Lato"/>
              </a:rPr>
              <a:t>primary and secondary-level schools </a:t>
            </a:r>
            <a:r>
              <a:rPr b="0" i="0" lang="es-ES" sz="1800" u="none" strike="noStrike">
                <a:solidFill>
                  <a:schemeClr val="dk1"/>
                </a:solidFill>
                <a:latin typeface="Lato"/>
                <a:ea typeface="Lato"/>
                <a:cs typeface="Lato"/>
                <a:sym typeface="Lato"/>
              </a:rPr>
              <a:t>(including vocational schools- Schools providing up to ISCED level 3, commonly designated as upper secondary education.)</a:t>
            </a:r>
            <a:endParaRPr/>
          </a:p>
          <a:p>
            <a:pPr indent="-317500" lvl="0" marL="457200" rtl="0" algn="just">
              <a:lnSpc>
                <a:spcPct val="120000"/>
              </a:lnSpc>
              <a:spcBef>
                <a:spcPts val="0"/>
              </a:spcBef>
              <a:spcAft>
                <a:spcPts val="0"/>
              </a:spcAft>
              <a:buSzPct val="84084"/>
              <a:buFont typeface="Arial"/>
              <a:buChar char="•"/>
            </a:pPr>
            <a:r>
              <a:rPr b="0" i="0" lang="es-ES" sz="1800" u="none" strike="noStrike">
                <a:solidFill>
                  <a:schemeClr val="dk1"/>
                </a:solidFill>
                <a:latin typeface="Lato"/>
                <a:ea typeface="Lato"/>
                <a:cs typeface="Lato"/>
                <a:sym typeface="Lato"/>
              </a:rPr>
              <a:t>Eligible applicants: </a:t>
            </a:r>
            <a:r>
              <a:rPr b="1" i="0" lang="es-ES" sz="1800" u="none" strike="noStrike">
                <a:solidFill>
                  <a:schemeClr val="dk1"/>
                </a:solidFill>
                <a:latin typeface="Lato"/>
                <a:ea typeface="Lato"/>
                <a:cs typeface="Lato"/>
                <a:sym typeface="Lato"/>
              </a:rPr>
              <a:t>the “applicant” must be a school </a:t>
            </a:r>
            <a:r>
              <a:rPr b="0" i="0" lang="es-ES" sz="1800" u="none" strike="noStrike">
                <a:solidFill>
                  <a:schemeClr val="dk1"/>
                </a:solidFill>
                <a:latin typeface="Lato"/>
                <a:ea typeface="Lato"/>
                <a:cs typeface="Lato"/>
                <a:sym typeface="Lato"/>
              </a:rPr>
              <a:t>with legal status that applies for financial support. It therefore must be the school which receives the funding. </a:t>
            </a:r>
            <a:endParaRPr/>
          </a:p>
          <a:p>
            <a:pPr indent="-196850" lvl="0" marL="374650" rtl="0" algn="l">
              <a:lnSpc>
                <a:spcPct val="100000"/>
              </a:lnSpc>
              <a:spcBef>
                <a:spcPts val="0"/>
              </a:spcBef>
              <a:spcAft>
                <a:spcPts val="0"/>
              </a:spcAft>
              <a:buClr>
                <a:srgbClr val="333333"/>
              </a:buClr>
              <a:buSzPct val="84084"/>
              <a:buFont typeface="Courier New"/>
              <a:buNone/>
            </a:pPr>
            <a:r>
              <a:t/>
            </a:r>
            <a:endParaRPr sz="1800">
              <a:latin typeface="Lato Light"/>
              <a:ea typeface="Lato Light"/>
              <a:cs typeface="Lato Light"/>
              <a:sym typeface="Lato 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9"/>
          <p:cNvSpPr txBox="1"/>
          <p:nvPr>
            <p:ph type="title"/>
          </p:nvPr>
        </p:nvSpPr>
        <p:spPr>
          <a:xfrm>
            <a:off x="838200" y="365126"/>
            <a:ext cx="10515600" cy="68782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8BB8E8"/>
              </a:buClr>
              <a:buSzPct val="111111"/>
              <a:buFont typeface="Raleway ExtraBold"/>
              <a:buNone/>
            </a:pPr>
            <a:r>
              <a:rPr lang="es-ES"/>
              <a:t>Other funding options</a:t>
            </a:r>
            <a:endParaRPr/>
          </a:p>
        </p:txBody>
      </p:sp>
      <p:sp>
        <p:nvSpPr>
          <p:cNvPr id="140" name="Google Shape;140;p29"/>
          <p:cNvSpPr txBox="1"/>
          <p:nvPr>
            <p:ph idx="1" type="body"/>
          </p:nvPr>
        </p:nvSpPr>
        <p:spPr>
          <a:xfrm>
            <a:off x="838200" y="1460500"/>
            <a:ext cx="10515600" cy="4351338"/>
          </a:xfrm>
          <a:prstGeom prst="rect">
            <a:avLst/>
          </a:prstGeom>
          <a:noFill/>
          <a:ln>
            <a:noFill/>
          </a:ln>
        </p:spPr>
        <p:txBody>
          <a:bodyPr anchorCtr="0" anchor="t" bIns="45700" lIns="91425" spcFirstLastPara="1" rIns="91425" wrap="square" tIns="45700">
            <a:normAutofit/>
          </a:bodyPr>
          <a:lstStyle/>
          <a:p>
            <a:pPr indent="0" lvl="0" marL="139700" rtl="0" algn="l">
              <a:lnSpc>
                <a:spcPct val="90000"/>
              </a:lnSpc>
              <a:spcBef>
                <a:spcPts val="1000"/>
              </a:spcBef>
              <a:spcAft>
                <a:spcPts val="0"/>
              </a:spcAft>
              <a:buSzPts val="1400"/>
              <a:buNone/>
            </a:pPr>
            <a:r>
              <a:rPr lang="es-ES" sz="1800">
                <a:solidFill>
                  <a:schemeClr val="dk1"/>
                </a:solidFill>
                <a:latin typeface="Lato"/>
                <a:ea typeface="Lato"/>
                <a:cs typeface="Lato"/>
                <a:sym typeface="Lato"/>
              </a:rPr>
              <a:t>Explore, </a:t>
            </a:r>
            <a:r>
              <a:rPr lang="es-ES" sz="1800" u="sng">
                <a:solidFill>
                  <a:schemeClr val="dk1"/>
                </a:solidFill>
                <a:latin typeface="Lato"/>
                <a:ea typeface="Lato"/>
                <a:cs typeface="Lato"/>
                <a:sym typeface="Lato"/>
                <a:hlinkClick r:id="rId3">
                  <a:extLst>
                    <a:ext uri="{A12FA001-AC4F-418D-AE19-62706E023703}">
                      <ahyp:hlinkClr val="tx"/>
                    </a:ext>
                  </a:extLst>
                </a:hlinkClick>
              </a:rPr>
              <a:t>SHORE</a:t>
            </a:r>
            <a:r>
              <a:rPr lang="es-ES" sz="1800">
                <a:solidFill>
                  <a:schemeClr val="dk1"/>
                </a:solidFill>
                <a:latin typeface="Lato"/>
                <a:ea typeface="Lato"/>
                <a:cs typeface="Lato"/>
                <a:sym typeface="Lato"/>
              </a:rPr>
              <a:t> and </a:t>
            </a:r>
            <a:r>
              <a:rPr lang="es-ES" sz="1800" u="sng">
                <a:solidFill>
                  <a:schemeClr val="dk1"/>
                </a:solidFill>
                <a:latin typeface="Lato"/>
                <a:ea typeface="Lato"/>
                <a:cs typeface="Lato"/>
                <a:sym typeface="Lato"/>
                <a:hlinkClick r:id="rId4">
                  <a:extLst>
                    <a:ext uri="{A12FA001-AC4F-418D-AE19-62706E023703}">
                      <ahyp:hlinkClr val="tx"/>
                    </a:ext>
                  </a:extLst>
                </a:hlinkClick>
              </a:rPr>
              <a:t>BlueLights</a:t>
            </a:r>
            <a:r>
              <a:rPr lang="es-ES" sz="1800">
                <a:solidFill>
                  <a:schemeClr val="dk1"/>
                </a:solidFill>
                <a:latin typeface="Lato"/>
                <a:ea typeface="Lato"/>
                <a:cs typeface="Lato"/>
                <a:sym typeface="Lato"/>
              </a:rPr>
              <a:t>, are also dedicated to enhancing ocean literacy in school communities. They have innovative initiatives and funding opportunities!</a:t>
            </a:r>
            <a:endParaRPr/>
          </a:p>
          <a:p>
            <a:pPr indent="0" lvl="0" marL="139700" rtl="0" algn="l">
              <a:lnSpc>
                <a:spcPct val="90000"/>
              </a:lnSpc>
              <a:spcBef>
                <a:spcPts val="1000"/>
              </a:spcBef>
              <a:spcAft>
                <a:spcPts val="0"/>
              </a:spcAft>
              <a:buSzPts val="1400"/>
              <a:buNone/>
            </a:pPr>
            <a:r>
              <a:t/>
            </a:r>
            <a:endParaRPr/>
          </a:p>
        </p:txBody>
      </p:sp>
      <p:pic>
        <p:nvPicPr>
          <p:cNvPr descr="SHORE_Logo_vertical" id="141" name="Google Shape;141;p29"/>
          <p:cNvPicPr preferRelativeResize="0"/>
          <p:nvPr/>
        </p:nvPicPr>
        <p:blipFill rotWithShape="1">
          <a:blip r:embed="rId5">
            <a:alphaModFix/>
          </a:blip>
          <a:srcRect b="0" l="0" r="0" t="0"/>
          <a:stretch/>
        </p:blipFill>
        <p:spPr>
          <a:xfrm>
            <a:off x="2002971" y="2412479"/>
            <a:ext cx="3494314" cy="2780007"/>
          </a:xfrm>
          <a:prstGeom prst="rect">
            <a:avLst/>
          </a:prstGeom>
          <a:noFill/>
          <a:ln>
            <a:noFill/>
          </a:ln>
        </p:spPr>
      </p:pic>
      <p:pic>
        <p:nvPicPr>
          <p:cNvPr id="142" name="Google Shape;142;p29"/>
          <p:cNvPicPr preferRelativeResize="0"/>
          <p:nvPr/>
        </p:nvPicPr>
        <p:blipFill rotWithShape="1">
          <a:blip r:embed="rId6">
            <a:alphaModFix/>
          </a:blip>
          <a:srcRect b="0" l="0" r="0" t="0"/>
          <a:stretch/>
        </p:blipFill>
        <p:spPr>
          <a:xfrm>
            <a:off x="5878967" y="2252209"/>
            <a:ext cx="4310062" cy="3429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30"/>
          <p:cNvSpPr txBox="1"/>
          <p:nvPr>
            <p:ph type="title"/>
          </p:nvPr>
        </p:nvSpPr>
        <p:spPr>
          <a:xfrm>
            <a:off x="838200" y="278037"/>
            <a:ext cx="10515600" cy="195943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8BB8E8"/>
              </a:buClr>
              <a:buSzPts val="4400"/>
              <a:buFont typeface="Helvetica Neue"/>
              <a:buNone/>
            </a:pPr>
            <a:r>
              <a:rPr lang="es-ES"/>
              <a:t>Thank you for listening.</a:t>
            </a:r>
            <a:br>
              <a:rPr lang="es-ES"/>
            </a:br>
            <a:r>
              <a:rPr lang="es-ES"/>
              <a:t>Any Questions?</a:t>
            </a:r>
            <a:endParaRPr/>
          </a:p>
        </p:txBody>
      </p:sp>
      <p:sp>
        <p:nvSpPr>
          <p:cNvPr id="148" name="Google Shape;148;p30"/>
          <p:cNvSpPr txBox="1"/>
          <p:nvPr>
            <p:ph idx="1" type="body"/>
          </p:nvPr>
        </p:nvSpPr>
        <p:spPr>
          <a:xfrm>
            <a:off x="838200" y="2464360"/>
            <a:ext cx="4813453" cy="2280932"/>
          </a:xfrm>
          <a:prstGeom prst="rect">
            <a:avLst/>
          </a:prstGeom>
          <a:noFill/>
          <a:ln>
            <a:noFill/>
          </a:ln>
        </p:spPr>
        <p:txBody>
          <a:bodyPr anchorCtr="0" anchor="t" bIns="45700" lIns="91425" spcFirstLastPara="1" rIns="91425" wrap="square" tIns="45700">
            <a:normAutofit/>
          </a:bodyPr>
          <a:lstStyle/>
          <a:p>
            <a:pPr indent="0" lvl="0" marL="139700" rtl="0" algn="just">
              <a:lnSpc>
                <a:spcPct val="150000"/>
              </a:lnSpc>
              <a:spcBef>
                <a:spcPts val="0"/>
              </a:spcBef>
              <a:spcAft>
                <a:spcPts val="0"/>
              </a:spcAft>
              <a:buSzPts val="1400"/>
              <a:buNone/>
            </a:pPr>
            <a:r>
              <a:rPr lang="es-ES" sz="1800">
                <a:solidFill>
                  <a:schemeClr val="dk1"/>
                </a:solidFill>
                <a:latin typeface="Lato Light"/>
                <a:ea typeface="Lato Light"/>
                <a:cs typeface="Lato Light"/>
                <a:sym typeface="Lato Light"/>
              </a:rPr>
              <a:t>Keep up to date with ProBleu via our socials:</a:t>
            </a:r>
            <a:endParaRPr sz="1800" u="sng">
              <a:solidFill>
                <a:schemeClr val="dk1"/>
              </a:solidFill>
              <a:latin typeface="Lato Light"/>
              <a:ea typeface="Lato Light"/>
              <a:cs typeface="Lato Light"/>
              <a:sym typeface="Lato Light"/>
              <a:hlinkClick r:id="rId3">
                <a:extLst>
                  <a:ext uri="{A12FA001-AC4F-418D-AE19-62706E023703}">
                    <ahyp:hlinkClr val="tx"/>
                  </a:ext>
                </a:extLst>
              </a:hlinkClick>
            </a:endParaRPr>
          </a:p>
          <a:p>
            <a:pPr indent="-317500" lvl="0" marL="457200" rtl="0" algn="just">
              <a:lnSpc>
                <a:spcPct val="150000"/>
              </a:lnSpc>
              <a:spcBef>
                <a:spcPts val="0"/>
              </a:spcBef>
              <a:spcAft>
                <a:spcPts val="0"/>
              </a:spcAft>
              <a:buSzPts val="1400"/>
              <a:buChar char="•"/>
            </a:pPr>
            <a:r>
              <a:rPr b="0" i="0" lang="es-ES" sz="1800" u="sng" strike="noStrike">
                <a:solidFill>
                  <a:srgbClr val="0563C1"/>
                </a:solidFill>
                <a:latin typeface="Arial"/>
                <a:ea typeface="Arial"/>
                <a:cs typeface="Arial"/>
                <a:sym typeface="Arial"/>
                <a:hlinkClick r:id="rId4">
                  <a:extLst>
                    <a:ext uri="{A12FA001-AC4F-418D-AE19-62706E023703}">
                      <ahyp:hlinkClr val="tx"/>
                    </a:ext>
                  </a:extLst>
                </a:hlinkClick>
              </a:rPr>
              <a:t>Twitter - </a:t>
            </a:r>
            <a:r>
              <a:rPr b="0" i="0" lang="es-ES" sz="1800" u="sng" strike="noStrike">
                <a:solidFill>
                  <a:srgbClr val="0563C1"/>
                </a:solidFill>
                <a:highlight>
                  <a:srgbClr val="FFFFFF"/>
                </a:highlight>
                <a:latin typeface="Roboto"/>
                <a:ea typeface="Roboto"/>
                <a:cs typeface="Roboto"/>
                <a:sym typeface="Roboto"/>
                <a:hlinkClick r:id="rId5">
                  <a:extLst>
                    <a:ext uri="{A12FA001-AC4F-418D-AE19-62706E023703}">
                      <ahyp:hlinkClr val="tx"/>
                    </a:ext>
                  </a:extLst>
                </a:hlinkClick>
              </a:rPr>
              <a:t>@pro_bleu</a:t>
            </a:r>
            <a:endParaRPr b="0" sz="1800"/>
          </a:p>
          <a:p>
            <a:pPr indent="-317500" lvl="0" marL="457200" rtl="0" algn="just">
              <a:lnSpc>
                <a:spcPct val="150000"/>
              </a:lnSpc>
              <a:spcBef>
                <a:spcPts val="0"/>
              </a:spcBef>
              <a:spcAft>
                <a:spcPts val="0"/>
              </a:spcAft>
              <a:buSzPts val="1400"/>
              <a:buChar char="•"/>
            </a:pPr>
            <a:r>
              <a:rPr b="0" i="0" lang="es-ES" sz="1800" u="sng" strike="noStrike">
                <a:solidFill>
                  <a:srgbClr val="1155CC"/>
                </a:solidFill>
                <a:latin typeface="Arial"/>
                <a:ea typeface="Arial"/>
                <a:cs typeface="Arial"/>
                <a:sym typeface="Arial"/>
                <a:hlinkClick r:id="rId6">
                  <a:extLst>
                    <a:ext uri="{A12FA001-AC4F-418D-AE19-62706E023703}">
                      <ahyp:hlinkClr val="tx"/>
                    </a:ext>
                  </a:extLst>
                </a:hlinkClick>
              </a:rPr>
              <a:t>LinkedIn - @Probleu Project</a:t>
            </a:r>
            <a:endParaRPr b="0" sz="1800"/>
          </a:p>
          <a:p>
            <a:pPr indent="-317500" lvl="0" marL="457200" rtl="0" algn="just">
              <a:lnSpc>
                <a:spcPct val="150000"/>
              </a:lnSpc>
              <a:spcBef>
                <a:spcPts val="0"/>
              </a:spcBef>
              <a:spcAft>
                <a:spcPts val="0"/>
              </a:spcAft>
              <a:buSzPts val="1400"/>
              <a:buChar char="•"/>
            </a:pPr>
            <a:r>
              <a:rPr b="0" i="0" lang="es-ES" sz="1800" u="sng" strike="noStrike">
                <a:solidFill>
                  <a:srgbClr val="1155CC"/>
                </a:solidFill>
                <a:latin typeface="Arial"/>
                <a:ea typeface="Arial"/>
                <a:cs typeface="Arial"/>
                <a:sym typeface="Arial"/>
                <a:hlinkClick r:id="rId7">
                  <a:extLst>
                    <a:ext uri="{A12FA001-AC4F-418D-AE19-62706E023703}">
                      <ahyp:hlinkClr val="tx"/>
                    </a:ext>
                  </a:extLst>
                </a:hlinkClick>
              </a:rPr>
              <a:t>Instagram - probleu.school</a:t>
            </a:r>
            <a:endParaRPr sz="1800"/>
          </a:p>
          <a:p>
            <a:pPr indent="-317500" lvl="0" marL="457200" rtl="0" algn="just">
              <a:lnSpc>
                <a:spcPct val="150000"/>
              </a:lnSpc>
              <a:spcBef>
                <a:spcPts val="0"/>
              </a:spcBef>
              <a:spcAft>
                <a:spcPts val="0"/>
              </a:spcAft>
              <a:buSzPts val="1400"/>
              <a:buChar char="•"/>
            </a:pPr>
            <a:r>
              <a:rPr b="0" i="0" lang="es-ES" sz="1800" u="sng" strike="noStrike">
                <a:solidFill>
                  <a:srgbClr val="1155CC"/>
                </a:solidFill>
                <a:latin typeface="Arial"/>
                <a:ea typeface="Arial"/>
                <a:cs typeface="Arial"/>
                <a:sym typeface="Arial"/>
                <a:hlinkClick r:id="rId8">
                  <a:extLst>
                    <a:ext uri="{A12FA001-AC4F-418D-AE19-62706E023703}">
                      <ahyp:hlinkClr val="tx"/>
                    </a:ext>
                  </a:extLst>
                </a:hlinkClick>
              </a:rPr>
              <a:t>Youtube - @ProBleu.schoo</a:t>
            </a:r>
            <a:r>
              <a:rPr b="0" i="0" lang="es-ES" sz="1800" u="sng" strike="noStrike">
                <a:solidFill>
                  <a:srgbClr val="1155CC"/>
                </a:solidFill>
                <a:highlight>
                  <a:srgbClr val="FFFFFF"/>
                </a:highlight>
                <a:latin typeface="Roboto"/>
                <a:ea typeface="Roboto"/>
                <a:cs typeface="Roboto"/>
                <a:sym typeface="Roboto"/>
                <a:hlinkClick r:id="rId9">
                  <a:extLst>
                    <a:ext uri="{A12FA001-AC4F-418D-AE19-62706E023703}">
                      <ahyp:hlinkClr val="tx"/>
                    </a:ext>
                  </a:extLst>
                </a:hlinkClick>
              </a:rPr>
              <a:t>l</a:t>
            </a:r>
            <a:endParaRPr sz="1800">
              <a:latin typeface="Lato Light"/>
              <a:ea typeface="Lato Light"/>
              <a:cs typeface="Lato Light"/>
              <a:sym typeface="Lato Light"/>
            </a:endParaRPr>
          </a:p>
        </p:txBody>
      </p:sp>
      <p:pic>
        <p:nvPicPr>
          <p:cNvPr descr="A group of people posing for a photo&#10;&#10;Description automatically generated" id="149" name="Google Shape;149;p30"/>
          <p:cNvPicPr preferRelativeResize="0"/>
          <p:nvPr/>
        </p:nvPicPr>
        <p:blipFill rotWithShape="1">
          <a:blip r:embed="rId10">
            <a:alphaModFix/>
          </a:blip>
          <a:srcRect b="0" l="0" r="0" t="0"/>
          <a:stretch/>
        </p:blipFill>
        <p:spPr>
          <a:xfrm>
            <a:off x="6257581" y="1403273"/>
            <a:ext cx="5401937" cy="4051453"/>
          </a:xfrm>
          <a:prstGeom prst="rect">
            <a:avLst/>
          </a:prstGeom>
          <a:noFill/>
          <a:ln>
            <a:noFill/>
          </a:ln>
        </p:spPr>
      </p:pic>
      <p:sp>
        <p:nvSpPr>
          <p:cNvPr id="150" name="Google Shape;150;p30"/>
          <p:cNvSpPr/>
          <p:nvPr/>
        </p:nvSpPr>
        <p:spPr>
          <a:xfrm rot="10800000">
            <a:off x="3799244" y="4893221"/>
            <a:ext cx="2842352" cy="1377108"/>
          </a:xfrm>
          <a:prstGeom prst="wedgeEllipseCallout">
            <a:avLst>
              <a:gd fmla="val -40748" name="adj1"/>
              <a:gd fmla="val 112300" name="adj2"/>
            </a:avLst>
          </a:prstGeom>
          <a:solidFill>
            <a:schemeClr val="lt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151" name="Google Shape;151;p30"/>
          <p:cNvSpPr txBox="1"/>
          <p:nvPr/>
        </p:nvSpPr>
        <p:spPr>
          <a:xfrm>
            <a:off x="3939709" y="5120110"/>
            <a:ext cx="2561423" cy="92333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s-ES" sz="1800" u="none" cap="none" strike="noStrike">
                <a:solidFill>
                  <a:srgbClr val="000000"/>
                </a:solidFill>
                <a:latin typeface="Lato"/>
                <a:ea typeface="Lato"/>
                <a:cs typeface="Lato"/>
                <a:sym typeface="Lato"/>
              </a:rPr>
              <a:t>We look forward to receiving your application!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 name="Shape 35"/>
        <p:cNvGrpSpPr/>
        <p:nvPr/>
      </p:nvGrpSpPr>
      <p:grpSpPr>
        <a:xfrm>
          <a:off x="0" y="0"/>
          <a:ext cx="0" cy="0"/>
          <a:chOff x="0" y="0"/>
          <a:chExt cx="0" cy="0"/>
        </a:xfrm>
      </p:grpSpPr>
      <p:sp>
        <p:nvSpPr>
          <p:cNvPr id="36" name="Google Shape;36;p1"/>
          <p:cNvSpPr txBox="1"/>
          <p:nvPr>
            <p:ph type="title"/>
          </p:nvPr>
        </p:nvSpPr>
        <p:spPr>
          <a:xfrm>
            <a:off x="496677" y="495755"/>
            <a:ext cx="10515600" cy="68782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8BB8E8"/>
              </a:buClr>
              <a:buSzPct val="100000"/>
              <a:buFont typeface="Helvetica Neue"/>
              <a:buNone/>
            </a:pPr>
            <a:r>
              <a:rPr lang="es-ES"/>
              <a:t>Introduction</a:t>
            </a:r>
            <a:endParaRPr/>
          </a:p>
        </p:txBody>
      </p:sp>
      <p:sp>
        <p:nvSpPr>
          <p:cNvPr id="37" name="Google Shape;37;p1"/>
          <p:cNvSpPr txBox="1"/>
          <p:nvPr>
            <p:ph idx="1" type="body"/>
          </p:nvPr>
        </p:nvSpPr>
        <p:spPr>
          <a:xfrm>
            <a:off x="496677" y="1520672"/>
            <a:ext cx="7155910" cy="3992400"/>
          </a:xfrm>
          <a:prstGeom prst="rect">
            <a:avLst/>
          </a:prstGeom>
          <a:noFill/>
          <a:ln>
            <a:noFill/>
          </a:ln>
        </p:spPr>
        <p:txBody>
          <a:bodyPr anchorCtr="0" anchor="t" bIns="45700" lIns="91425" spcFirstLastPara="1" rIns="91425" wrap="square" tIns="45700">
            <a:noAutofit/>
          </a:bodyPr>
          <a:lstStyle/>
          <a:p>
            <a:pPr indent="-139700" lvl="0" marL="228600" rtl="0" algn="l">
              <a:lnSpc>
                <a:spcPct val="100000"/>
              </a:lnSpc>
              <a:spcBef>
                <a:spcPts val="0"/>
              </a:spcBef>
              <a:spcAft>
                <a:spcPts val="0"/>
              </a:spcAft>
              <a:buClr>
                <a:srgbClr val="333333"/>
              </a:buClr>
              <a:buSzPts val="1400"/>
              <a:buNone/>
            </a:pPr>
            <a:r>
              <a:rPr lang="es-ES" sz="1600">
                <a:solidFill>
                  <a:schemeClr val="dk1"/>
                </a:solidFill>
                <a:latin typeface="Lato"/>
                <a:ea typeface="Lato"/>
                <a:cs typeface="Lato"/>
                <a:sym typeface="Lato"/>
              </a:rPr>
              <a:t>The ProBleu funding scheme supports primary and secondary schools in working with children, youth, and the wider school community in the education of the sustainability and protection of marine and freshwater ecosystems.</a:t>
            </a:r>
            <a:endParaRPr sz="1600">
              <a:solidFill>
                <a:schemeClr val="dk1"/>
              </a:solidFill>
              <a:latin typeface="Lato"/>
              <a:ea typeface="Lato"/>
              <a:cs typeface="Lato"/>
              <a:sym typeface="Lato"/>
            </a:endParaRPr>
          </a:p>
          <a:p>
            <a:pPr indent="-139700" lvl="0" marL="228600" rtl="0" algn="l">
              <a:lnSpc>
                <a:spcPct val="100000"/>
              </a:lnSpc>
              <a:spcBef>
                <a:spcPts val="0"/>
              </a:spcBef>
              <a:spcAft>
                <a:spcPts val="0"/>
              </a:spcAft>
              <a:buClr>
                <a:srgbClr val="333333"/>
              </a:buClr>
              <a:buSzPts val="1400"/>
              <a:buNone/>
            </a:pPr>
            <a:r>
              <a:t/>
            </a:r>
            <a:endParaRPr sz="1600">
              <a:solidFill>
                <a:schemeClr val="dk1"/>
              </a:solidFill>
              <a:latin typeface="Lato"/>
              <a:ea typeface="Lato"/>
              <a:cs typeface="Lato"/>
              <a:sym typeface="Lato"/>
            </a:endParaRPr>
          </a:p>
          <a:p>
            <a:pPr indent="-139700" lvl="0" marL="228600" rtl="0" algn="l">
              <a:lnSpc>
                <a:spcPct val="100000"/>
              </a:lnSpc>
              <a:spcBef>
                <a:spcPts val="0"/>
              </a:spcBef>
              <a:spcAft>
                <a:spcPts val="0"/>
              </a:spcAft>
              <a:buClr>
                <a:srgbClr val="333333"/>
              </a:buClr>
              <a:buSzPts val="1400"/>
              <a:buNone/>
            </a:pPr>
            <a:r>
              <a:rPr lang="es-ES" sz="1600">
                <a:solidFill>
                  <a:schemeClr val="dk1"/>
                </a:solidFill>
                <a:latin typeface="Lato"/>
                <a:ea typeface="Lato"/>
                <a:cs typeface="Lato"/>
                <a:sym typeface="Lato"/>
              </a:rPr>
              <a:t>ProBleu takes an active role in supporting schools, providing the necessary funding for ocean and freshwater literacy projects.</a:t>
            </a:r>
            <a:endParaRPr/>
          </a:p>
          <a:p>
            <a:pPr indent="-139700" lvl="0" marL="228600" rtl="0" algn="l">
              <a:lnSpc>
                <a:spcPct val="100000"/>
              </a:lnSpc>
              <a:spcBef>
                <a:spcPts val="0"/>
              </a:spcBef>
              <a:spcAft>
                <a:spcPts val="0"/>
              </a:spcAft>
              <a:buClr>
                <a:srgbClr val="333333"/>
              </a:buClr>
              <a:buSzPts val="1400"/>
              <a:buNone/>
            </a:pPr>
            <a:r>
              <a:t/>
            </a:r>
            <a:endParaRPr sz="1600">
              <a:solidFill>
                <a:schemeClr val="dk1"/>
              </a:solidFill>
              <a:latin typeface="Lato"/>
              <a:ea typeface="Lato"/>
              <a:cs typeface="Lato"/>
              <a:sym typeface="Lato"/>
            </a:endParaRPr>
          </a:p>
          <a:p>
            <a:pPr indent="-139700" lvl="0" marL="228600" rtl="0" algn="l">
              <a:lnSpc>
                <a:spcPct val="100000"/>
              </a:lnSpc>
              <a:spcBef>
                <a:spcPts val="0"/>
              </a:spcBef>
              <a:spcAft>
                <a:spcPts val="0"/>
              </a:spcAft>
              <a:buClr>
                <a:srgbClr val="333333"/>
              </a:buClr>
              <a:buSzPts val="1400"/>
              <a:buNone/>
            </a:pPr>
            <a:r>
              <a:rPr b="1" lang="es-ES" sz="1600">
                <a:solidFill>
                  <a:schemeClr val="dk1"/>
                </a:solidFill>
                <a:latin typeface="Lato"/>
                <a:ea typeface="Lato"/>
                <a:cs typeface="Lato"/>
                <a:sym typeface="Lato"/>
              </a:rPr>
              <a:t>ProBleu projects:</a:t>
            </a:r>
            <a:endParaRPr/>
          </a:p>
          <a:p>
            <a:pPr indent="-457200" lvl="0" marL="546100" rtl="0" algn="l">
              <a:lnSpc>
                <a:spcPct val="100000"/>
              </a:lnSpc>
              <a:spcBef>
                <a:spcPts val="0"/>
              </a:spcBef>
              <a:spcAft>
                <a:spcPts val="0"/>
              </a:spcAft>
              <a:buClr>
                <a:srgbClr val="333333"/>
              </a:buClr>
              <a:buSzPts val="1400"/>
              <a:buFont typeface="Courier New"/>
              <a:buChar char="o"/>
            </a:pPr>
            <a:r>
              <a:rPr lang="es-ES" sz="1600">
                <a:solidFill>
                  <a:schemeClr val="dk1"/>
                </a:solidFill>
                <a:latin typeface="Lato"/>
                <a:ea typeface="Lato"/>
                <a:cs typeface="Lato"/>
                <a:sym typeface="Lato"/>
              </a:rPr>
              <a:t>engage students, teachers, school leaders and the wider school community in pursuing ocean and water literacy and sustainability;</a:t>
            </a:r>
            <a:endParaRPr/>
          </a:p>
          <a:p>
            <a:pPr indent="-457200" lvl="0" marL="546100" rtl="0" algn="l">
              <a:lnSpc>
                <a:spcPct val="100000"/>
              </a:lnSpc>
              <a:spcBef>
                <a:spcPts val="0"/>
              </a:spcBef>
              <a:spcAft>
                <a:spcPts val="0"/>
              </a:spcAft>
              <a:buClr>
                <a:srgbClr val="333333"/>
              </a:buClr>
              <a:buSzPts val="1400"/>
              <a:buFont typeface="Courier New"/>
              <a:buChar char="o"/>
            </a:pPr>
            <a:r>
              <a:rPr lang="es-ES" sz="1600">
                <a:solidFill>
                  <a:schemeClr val="dk1"/>
                </a:solidFill>
                <a:latin typeface="Lato"/>
                <a:ea typeface="Lato"/>
                <a:cs typeface="Lato"/>
                <a:sym typeface="Lato"/>
              </a:rPr>
              <a:t>develop and implement ideas that contribute to achieving the objectives of restoring the ocean and waters;</a:t>
            </a:r>
            <a:endParaRPr/>
          </a:p>
          <a:p>
            <a:pPr indent="-457200" lvl="0" marL="546100" rtl="0" algn="l">
              <a:lnSpc>
                <a:spcPct val="100000"/>
              </a:lnSpc>
              <a:spcBef>
                <a:spcPts val="0"/>
              </a:spcBef>
              <a:spcAft>
                <a:spcPts val="0"/>
              </a:spcAft>
              <a:buClr>
                <a:srgbClr val="333333"/>
              </a:buClr>
              <a:buSzPts val="1400"/>
              <a:buFont typeface="Courier New"/>
              <a:buChar char="o"/>
            </a:pPr>
            <a:r>
              <a:rPr lang="es-ES" sz="1600">
                <a:solidFill>
                  <a:schemeClr val="dk1"/>
                </a:solidFill>
                <a:latin typeface="Lato"/>
                <a:ea typeface="Lato"/>
                <a:cs typeface="Lato"/>
                <a:sym typeface="Lato"/>
              </a:rPr>
              <a:t>are used for the school to join the </a:t>
            </a:r>
            <a:r>
              <a:rPr i="1" lang="es-ES" sz="1600">
                <a:solidFill>
                  <a:schemeClr val="dk1"/>
                </a:solidFill>
                <a:latin typeface="Lato"/>
                <a:ea typeface="Lato"/>
                <a:cs typeface="Lato"/>
                <a:sym typeface="Lato"/>
              </a:rPr>
              <a:t>Network of European Blue Schools</a:t>
            </a:r>
            <a:r>
              <a:rPr lang="es-ES" sz="1600">
                <a:solidFill>
                  <a:schemeClr val="dk1"/>
                </a:solidFill>
                <a:latin typeface="Lato"/>
                <a:ea typeface="Lato"/>
                <a:cs typeface="Lato"/>
                <a:sym typeface="Lato"/>
              </a:rPr>
              <a:t>. </a:t>
            </a:r>
            <a:br>
              <a:rPr lang="es-ES" sz="1600">
                <a:solidFill>
                  <a:schemeClr val="dk1"/>
                </a:solidFill>
                <a:latin typeface="Lato"/>
                <a:ea typeface="Lato"/>
                <a:cs typeface="Lato"/>
                <a:sym typeface="Lato"/>
              </a:rPr>
            </a:br>
            <a:endParaRPr sz="1600">
              <a:solidFill>
                <a:schemeClr val="dk1"/>
              </a:solidFill>
              <a:latin typeface="Lato"/>
              <a:ea typeface="Lato"/>
              <a:cs typeface="Lato"/>
              <a:sym typeface="Lato"/>
            </a:endParaRPr>
          </a:p>
        </p:txBody>
      </p:sp>
      <p:sp>
        <p:nvSpPr>
          <p:cNvPr id="38" name="Google Shape;38;p1"/>
          <p:cNvSpPr/>
          <p:nvPr/>
        </p:nvSpPr>
        <p:spPr>
          <a:xfrm>
            <a:off x="0" y="0"/>
            <a:ext cx="12192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descr="A group of people wearing scuba gear in the water&#10;&#10;Description automatically generated" id="39" name="Google Shape;39;p1"/>
          <p:cNvPicPr preferRelativeResize="0"/>
          <p:nvPr/>
        </p:nvPicPr>
        <p:blipFill rotWithShape="1">
          <a:blip r:embed="rId3">
            <a:alphaModFix/>
          </a:blip>
          <a:srcRect b="0" l="0" r="0" t="0"/>
          <a:stretch/>
        </p:blipFill>
        <p:spPr>
          <a:xfrm>
            <a:off x="7691229" y="1512621"/>
            <a:ext cx="4065153" cy="3048865"/>
          </a:xfrm>
          <a:prstGeom prst="rect">
            <a:avLst/>
          </a:prstGeom>
          <a:noFill/>
          <a:ln>
            <a:noFill/>
          </a:ln>
        </p:spPr>
      </p:pic>
      <p:pic>
        <p:nvPicPr>
          <p:cNvPr descr="A blue and green background with white text&#10;&#10;Description automatically generated" id="40" name="Google Shape;40;p1"/>
          <p:cNvPicPr preferRelativeResize="0"/>
          <p:nvPr/>
        </p:nvPicPr>
        <p:blipFill rotWithShape="1">
          <a:blip r:embed="rId4">
            <a:alphaModFix/>
          </a:blip>
          <a:srcRect b="0" l="0" r="0" t="0"/>
          <a:stretch/>
        </p:blipFill>
        <p:spPr>
          <a:xfrm>
            <a:off x="7691229" y="4345559"/>
            <a:ext cx="4065154" cy="97157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 name="Shape 44"/>
        <p:cNvGrpSpPr/>
        <p:nvPr/>
      </p:nvGrpSpPr>
      <p:grpSpPr>
        <a:xfrm>
          <a:off x="0" y="0"/>
          <a:ext cx="0" cy="0"/>
          <a:chOff x="0" y="0"/>
          <a:chExt cx="0" cy="0"/>
        </a:xfrm>
      </p:grpSpPr>
      <p:sp>
        <p:nvSpPr>
          <p:cNvPr id="45" name="Google Shape;45;p16"/>
          <p:cNvSpPr txBox="1"/>
          <p:nvPr>
            <p:ph type="title"/>
          </p:nvPr>
        </p:nvSpPr>
        <p:spPr>
          <a:xfrm>
            <a:off x="838200" y="488879"/>
            <a:ext cx="10515600" cy="68782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8BB8E8"/>
              </a:buClr>
              <a:buSzPct val="100000"/>
              <a:buFont typeface="Helvetica Neue"/>
              <a:buNone/>
            </a:pPr>
            <a:r>
              <a:rPr lang="es-ES"/>
              <a:t>Introduction</a:t>
            </a:r>
            <a:endParaRPr/>
          </a:p>
        </p:txBody>
      </p:sp>
      <p:sp>
        <p:nvSpPr>
          <p:cNvPr id="46" name="Google Shape;46;p16"/>
          <p:cNvSpPr txBox="1"/>
          <p:nvPr>
            <p:ph idx="1" type="body"/>
          </p:nvPr>
        </p:nvSpPr>
        <p:spPr>
          <a:xfrm>
            <a:off x="838200" y="1355182"/>
            <a:ext cx="6945351" cy="4706794"/>
          </a:xfrm>
          <a:prstGeom prst="rect">
            <a:avLst/>
          </a:prstGeom>
          <a:noFill/>
          <a:ln>
            <a:noFill/>
          </a:ln>
        </p:spPr>
        <p:txBody>
          <a:bodyPr anchorCtr="0" anchor="t" bIns="45700" lIns="91425" spcFirstLastPara="1" rIns="91425" wrap="square" tIns="45700">
            <a:noAutofit/>
          </a:bodyPr>
          <a:lstStyle/>
          <a:p>
            <a:pPr indent="-139700" lvl="0" marL="228600" rtl="0" algn="l">
              <a:lnSpc>
                <a:spcPct val="100000"/>
              </a:lnSpc>
              <a:spcBef>
                <a:spcPts val="0"/>
              </a:spcBef>
              <a:spcAft>
                <a:spcPts val="0"/>
              </a:spcAft>
              <a:buClr>
                <a:srgbClr val="333333"/>
              </a:buClr>
              <a:buSzPts val="1400"/>
              <a:buNone/>
            </a:pPr>
            <a:r>
              <a:rPr b="1" lang="es-ES" sz="1600">
                <a:solidFill>
                  <a:schemeClr val="dk1"/>
                </a:solidFill>
                <a:latin typeface="Lato"/>
                <a:ea typeface="Lato"/>
                <a:cs typeface="Lato"/>
                <a:sym typeface="Lato"/>
              </a:rPr>
              <a:t>ProBleu aims</a:t>
            </a:r>
            <a:endParaRPr/>
          </a:p>
          <a:p>
            <a:pPr indent="-285750" lvl="0" marL="374650" rtl="0" algn="l">
              <a:lnSpc>
                <a:spcPct val="100000"/>
              </a:lnSpc>
              <a:spcBef>
                <a:spcPts val="0"/>
              </a:spcBef>
              <a:spcAft>
                <a:spcPts val="0"/>
              </a:spcAft>
              <a:buClr>
                <a:srgbClr val="333333"/>
              </a:buClr>
              <a:buSzPts val="1400"/>
              <a:buFont typeface="Courier New"/>
              <a:buChar char="o"/>
            </a:pPr>
            <a:r>
              <a:rPr b="0" i="0" lang="es-ES" sz="1600" u="none" strike="noStrike">
                <a:solidFill>
                  <a:schemeClr val="dk1"/>
                </a:solidFill>
                <a:latin typeface="Lato"/>
                <a:ea typeface="Lato"/>
                <a:cs typeface="Lato"/>
                <a:sym typeface="Lato"/>
              </a:rPr>
              <a:t>To increase water literacy in primary and secondary schools across 44 countries</a:t>
            </a:r>
            <a:endParaRPr sz="1600">
              <a:solidFill>
                <a:schemeClr val="dk1"/>
              </a:solidFill>
              <a:latin typeface="Lato"/>
              <a:ea typeface="Lato"/>
              <a:cs typeface="Lato"/>
              <a:sym typeface="Lato"/>
            </a:endParaRPr>
          </a:p>
          <a:p>
            <a:pPr indent="-285750" lvl="0" marL="374650" rtl="0" algn="l">
              <a:lnSpc>
                <a:spcPct val="100000"/>
              </a:lnSpc>
              <a:spcBef>
                <a:spcPts val="0"/>
              </a:spcBef>
              <a:spcAft>
                <a:spcPts val="0"/>
              </a:spcAft>
              <a:buSzPts val="1400"/>
              <a:buFont typeface="Courier New"/>
              <a:buChar char="o"/>
            </a:pPr>
            <a:r>
              <a:rPr lang="es-ES" sz="1600">
                <a:solidFill>
                  <a:schemeClr val="dk1"/>
                </a:solidFill>
                <a:latin typeface="Lato"/>
                <a:ea typeface="Lato"/>
                <a:cs typeface="Lato"/>
                <a:sym typeface="Lato"/>
              </a:rPr>
              <a:t>T</a:t>
            </a:r>
            <a:r>
              <a:rPr b="0" i="0" lang="es-ES" sz="1600" u="none" strike="noStrike">
                <a:solidFill>
                  <a:schemeClr val="dk1"/>
                </a:solidFill>
                <a:latin typeface="Lato"/>
                <a:ea typeface="Lato"/>
                <a:cs typeface="Lato"/>
                <a:sym typeface="Lato"/>
              </a:rPr>
              <a:t>o raise awareness of water issues among young people and to empower them to take action to protect water resources</a:t>
            </a:r>
            <a:endParaRPr sz="1600">
              <a:solidFill>
                <a:schemeClr val="dk1"/>
              </a:solidFill>
              <a:latin typeface="Lato"/>
              <a:ea typeface="Lato"/>
              <a:cs typeface="Lato"/>
              <a:sym typeface="Lato"/>
            </a:endParaRPr>
          </a:p>
          <a:p>
            <a:pPr indent="-285750" lvl="0" marL="374650" rtl="0" algn="l">
              <a:lnSpc>
                <a:spcPct val="100000"/>
              </a:lnSpc>
              <a:spcBef>
                <a:spcPts val="0"/>
              </a:spcBef>
              <a:spcAft>
                <a:spcPts val="0"/>
              </a:spcAft>
              <a:buClr>
                <a:srgbClr val="333333"/>
              </a:buClr>
              <a:buSzPts val="1400"/>
              <a:buFont typeface="Courier New"/>
              <a:buChar char="o"/>
            </a:pPr>
            <a:r>
              <a:rPr lang="es-ES" sz="1600">
                <a:solidFill>
                  <a:schemeClr val="dk1"/>
                </a:solidFill>
                <a:latin typeface="Lato"/>
                <a:ea typeface="Lato"/>
                <a:cs typeface="Lato"/>
                <a:sym typeface="Lato"/>
              </a:rPr>
              <a:t>T</a:t>
            </a:r>
            <a:r>
              <a:rPr b="0" i="0" lang="es-ES" sz="1600" u="none" strike="noStrike">
                <a:solidFill>
                  <a:schemeClr val="dk1"/>
                </a:solidFill>
                <a:latin typeface="Lato"/>
                <a:ea typeface="Lato"/>
                <a:cs typeface="Lato"/>
                <a:sym typeface="Lato"/>
              </a:rPr>
              <a:t>o give schools the financial and educational support they might need to deliver such projects</a:t>
            </a:r>
            <a:endParaRPr/>
          </a:p>
          <a:p>
            <a:pPr indent="-196850" lvl="0" marL="374650" rtl="0" algn="l">
              <a:lnSpc>
                <a:spcPct val="100000"/>
              </a:lnSpc>
              <a:spcBef>
                <a:spcPts val="0"/>
              </a:spcBef>
              <a:spcAft>
                <a:spcPts val="0"/>
              </a:spcAft>
              <a:buClr>
                <a:srgbClr val="333333"/>
              </a:buClr>
              <a:buSzPts val="1400"/>
              <a:buFont typeface="Courier New"/>
              <a:buNone/>
            </a:pPr>
            <a:r>
              <a:t/>
            </a:r>
            <a:endParaRPr sz="1600">
              <a:solidFill>
                <a:schemeClr val="dk1"/>
              </a:solidFill>
              <a:latin typeface="Lato"/>
              <a:ea typeface="Lato"/>
              <a:cs typeface="Lato"/>
              <a:sym typeface="Lato"/>
            </a:endParaRPr>
          </a:p>
          <a:p>
            <a:pPr indent="0" lvl="0" marL="88900" rtl="0" algn="l">
              <a:lnSpc>
                <a:spcPct val="100000"/>
              </a:lnSpc>
              <a:spcBef>
                <a:spcPts val="0"/>
              </a:spcBef>
              <a:spcAft>
                <a:spcPts val="0"/>
              </a:spcAft>
              <a:buClr>
                <a:srgbClr val="333333"/>
              </a:buClr>
              <a:buSzPts val="1400"/>
              <a:buNone/>
            </a:pPr>
            <a:r>
              <a:rPr lang="es-ES" sz="1600">
                <a:solidFill>
                  <a:schemeClr val="dk1"/>
                </a:solidFill>
                <a:latin typeface="Lato"/>
                <a:ea typeface="Lato"/>
                <a:cs typeface="Lato"/>
                <a:sym typeface="Lato"/>
              </a:rPr>
              <a:t>ProBleu</a:t>
            </a:r>
            <a:r>
              <a:rPr b="0" i="0" lang="es-ES" sz="1600" u="none" strike="noStrike">
                <a:solidFill>
                  <a:schemeClr val="dk1"/>
                </a:solidFill>
                <a:latin typeface="Lato"/>
                <a:ea typeface="Lato"/>
                <a:cs typeface="Lato"/>
                <a:sym typeface="Lato"/>
              </a:rPr>
              <a:t> seeks to create a sense of stewardship and responsibility towards local environments and conservation. By doing so, ProBleu hopes to foster a global culture of sustainability.</a:t>
            </a:r>
            <a:endParaRPr/>
          </a:p>
          <a:p>
            <a:pPr indent="0" lvl="0" marL="88900" rtl="0" algn="l">
              <a:lnSpc>
                <a:spcPct val="100000"/>
              </a:lnSpc>
              <a:spcBef>
                <a:spcPts val="0"/>
              </a:spcBef>
              <a:spcAft>
                <a:spcPts val="0"/>
              </a:spcAft>
              <a:buClr>
                <a:srgbClr val="333333"/>
              </a:buClr>
              <a:buSzPts val="1400"/>
              <a:buNone/>
            </a:pPr>
            <a:r>
              <a:t/>
            </a:r>
            <a:endParaRPr sz="1600">
              <a:solidFill>
                <a:schemeClr val="dk1"/>
              </a:solidFill>
              <a:latin typeface="Lato"/>
              <a:ea typeface="Lato"/>
              <a:cs typeface="Lato"/>
              <a:sym typeface="Lato"/>
            </a:endParaRPr>
          </a:p>
          <a:p>
            <a:pPr indent="0" lvl="0" marL="88900" rtl="0" algn="l">
              <a:lnSpc>
                <a:spcPct val="100000"/>
              </a:lnSpc>
              <a:spcBef>
                <a:spcPts val="0"/>
              </a:spcBef>
              <a:spcAft>
                <a:spcPts val="0"/>
              </a:spcAft>
              <a:buSzPts val="1400"/>
              <a:buNone/>
            </a:pPr>
            <a:r>
              <a:rPr lang="es-ES" sz="1600">
                <a:solidFill>
                  <a:schemeClr val="dk1"/>
                </a:solidFill>
                <a:latin typeface="Lato"/>
                <a:ea typeface="Lato"/>
                <a:cs typeface="Lato"/>
                <a:sym typeface="Lato"/>
              </a:rPr>
              <a:t>ProBleu</a:t>
            </a:r>
            <a:r>
              <a:rPr b="0" i="0" lang="es-ES" sz="1600" u="none" strike="noStrike">
                <a:solidFill>
                  <a:schemeClr val="dk1"/>
                </a:solidFill>
                <a:latin typeface="Lato"/>
                <a:ea typeface="Lato"/>
                <a:cs typeface="Lato"/>
                <a:sym typeface="Lato"/>
              </a:rPr>
              <a:t> will provide a repository of marine and freshwater education resources.  </a:t>
            </a:r>
            <a:endParaRPr sz="1600">
              <a:solidFill>
                <a:schemeClr val="dk1"/>
              </a:solidFill>
              <a:latin typeface="Lato"/>
              <a:ea typeface="Lato"/>
              <a:cs typeface="Lato"/>
              <a:sym typeface="Lato"/>
            </a:endParaRPr>
          </a:p>
          <a:p>
            <a:pPr indent="0" lvl="0" marL="88900" rtl="0" algn="l">
              <a:lnSpc>
                <a:spcPct val="100000"/>
              </a:lnSpc>
              <a:spcBef>
                <a:spcPts val="0"/>
              </a:spcBef>
              <a:spcAft>
                <a:spcPts val="0"/>
              </a:spcAft>
              <a:buClr>
                <a:srgbClr val="333333"/>
              </a:buClr>
              <a:buSzPts val="1400"/>
              <a:buNone/>
            </a:pPr>
            <a:r>
              <a:t/>
            </a:r>
            <a:endParaRPr sz="1600">
              <a:solidFill>
                <a:schemeClr val="dk1"/>
              </a:solidFill>
              <a:latin typeface="Lato"/>
              <a:ea typeface="Lato"/>
              <a:cs typeface="Lato"/>
              <a:sym typeface="Lato"/>
            </a:endParaRPr>
          </a:p>
        </p:txBody>
      </p:sp>
      <p:sp>
        <p:nvSpPr>
          <p:cNvPr id="47" name="Google Shape;47;p16"/>
          <p:cNvSpPr txBox="1"/>
          <p:nvPr/>
        </p:nvSpPr>
        <p:spPr>
          <a:xfrm>
            <a:off x="3048918" y="3277866"/>
            <a:ext cx="609783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8" name="Google Shape;48;p16"/>
          <p:cNvSpPr/>
          <p:nvPr/>
        </p:nvSpPr>
        <p:spPr>
          <a:xfrm>
            <a:off x="0" y="0"/>
            <a:ext cx="12192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49" name="Google Shape;49;p16"/>
          <p:cNvPicPr preferRelativeResize="0"/>
          <p:nvPr/>
        </p:nvPicPr>
        <p:blipFill rotWithShape="1">
          <a:blip r:embed="rId3">
            <a:alphaModFix/>
          </a:blip>
          <a:srcRect b="0" l="0" r="0" t="0"/>
          <a:stretch/>
        </p:blipFill>
        <p:spPr>
          <a:xfrm>
            <a:off x="8129703" y="1355182"/>
            <a:ext cx="3110726" cy="414763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7"/>
          <p:cNvSpPr txBox="1"/>
          <p:nvPr>
            <p:ph type="title"/>
          </p:nvPr>
        </p:nvSpPr>
        <p:spPr>
          <a:xfrm>
            <a:off x="838200" y="416503"/>
            <a:ext cx="10515600" cy="68782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8BB8E8"/>
              </a:buClr>
              <a:buSzPct val="100000"/>
              <a:buFont typeface="Helvetica Neue"/>
              <a:buNone/>
            </a:pPr>
            <a:r>
              <a:rPr lang="es-ES"/>
              <a:t>List of eligible countries</a:t>
            </a:r>
            <a:endParaRPr/>
          </a:p>
        </p:txBody>
      </p:sp>
      <p:sp>
        <p:nvSpPr>
          <p:cNvPr id="55" name="Google Shape;55;p17"/>
          <p:cNvSpPr/>
          <p:nvPr/>
        </p:nvSpPr>
        <p:spPr>
          <a:xfrm>
            <a:off x="0" y="0"/>
            <a:ext cx="12192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aphicFrame>
        <p:nvGraphicFramePr>
          <p:cNvPr id="56" name="Google Shape;56;p17"/>
          <p:cNvGraphicFramePr/>
          <p:nvPr/>
        </p:nvGraphicFramePr>
        <p:xfrm>
          <a:off x="838200" y="1520825"/>
          <a:ext cx="3000000" cy="3000000"/>
        </p:xfrm>
        <a:graphic>
          <a:graphicData uri="http://schemas.openxmlformats.org/drawingml/2006/table">
            <a:tbl>
              <a:tblPr>
                <a:noFill/>
                <a:tableStyleId>{2578D935-729A-4DFB-B3C7-1658F716CCFC}</a:tableStyleId>
              </a:tblPr>
              <a:tblGrid>
                <a:gridCol w="2628900"/>
                <a:gridCol w="2628900"/>
                <a:gridCol w="2628900"/>
                <a:gridCol w="2628900"/>
              </a:tblGrid>
              <a:tr h="347225">
                <a:tc>
                  <a:txBody>
                    <a:bodyPr/>
                    <a:lstStyle/>
                    <a:p>
                      <a:pPr indent="0" lvl="0" marL="0" marR="0" rtl="0" algn="l">
                        <a:lnSpc>
                          <a:spcPct val="100000"/>
                        </a:lnSpc>
                        <a:spcBef>
                          <a:spcPts val="0"/>
                        </a:spcBef>
                        <a:spcAft>
                          <a:spcPts val="0"/>
                        </a:spcAft>
                        <a:buNone/>
                      </a:pPr>
                      <a:r>
                        <a:rPr lang="es-ES" sz="1800" u="none" cap="none" strike="noStrike"/>
                        <a:t>Albania </a:t>
                      </a:r>
                      <a:endParaRPr b="0" i="0" sz="1800" u="none" cap="none" strike="noStrike">
                        <a:solidFill>
                          <a:srgbClr val="000000"/>
                        </a:solidFill>
                        <a:latin typeface="Lato"/>
                        <a:ea typeface="Lato"/>
                        <a:cs typeface="Lato"/>
                        <a:sym typeface="Lato"/>
                      </a:endParaRPr>
                    </a:p>
                  </a:txBody>
                  <a:tcPr marT="6200" marB="0" marR="6200" marL="74400" anchor="ctr">
                    <a:solidFill>
                      <a:srgbClr val="B3C6E7"/>
                    </a:solidFill>
                  </a:tcPr>
                </a:tc>
                <a:tc>
                  <a:txBody>
                    <a:bodyPr/>
                    <a:lstStyle/>
                    <a:p>
                      <a:pPr indent="0" lvl="0" marL="0" marR="0" rtl="0" algn="l">
                        <a:lnSpc>
                          <a:spcPct val="100000"/>
                        </a:lnSpc>
                        <a:spcBef>
                          <a:spcPts val="0"/>
                        </a:spcBef>
                        <a:spcAft>
                          <a:spcPts val="0"/>
                        </a:spcAft>
                        <a:buNone/>
                      </a:pPr>
                      <a:r>
                        <a:rPr lang="es-ES" sz="1800" u="none" cap="none" strike="noStrike"/>
                        <a:t>Finland </a:t>
                      </a:r>
                      <a:endParaRPr b="0" i="0" sz="1800" u="none" cap="none" strike="noStrike">
                        <a:solidFill>
                          <a:srgbClr val="000000"/>
                        </a:solidFill>
                        <a:latin typeface="Lato"/>
                        <a:ea typeface="Lato"/>
                        <a:cs typeface="Lato"/>
                        <a:sym typeface="Lato"/>
                      </a:endParaRPr>
                    </a:p>
                  </a:txBody>
                  <a:tcPr marT="6200" marB="0" marR="6200" marL="6200" anchor="ctr">
                    <a:solidFill>
                      <a:srgbClr val="B3C6E7"/>
                    </a:solidFill>
                  </a:tcPr>
                </a:tc>
                <a:tc>
                  <a:txBody>
                    <a:bodyPr/>
                    <a:lstStyle/>
                    <a:p>
                      <a:pPr indent="0" lvl="0" marL="0" marR="0" rtl="0" algn="l">
                        <a:lnSpc>
                          <a:spcPct val="100000"/>
                        </a:lnSpc>
                        <a:spcBef>
                          <a:spcPts val="0"/>
                        </a:spcBef>
                        <a:spcAft>
                          <a:spcPts val="0"/>
                        </a:spcAft>
                        <a:buNone/>
                      </a:pPr>
                      <a:r>
                        <a:rPr lang="es-ES" sz="1800" u="none" cap="none" strike="noStrike"/>
                        <a:t>Lithuania </a:t>
                      </a:r>
                      <a:endParaRPr b="0" i="0" sz="1800" u="none" cap="none" strike="noStrike">
                        <a:solidFill>
                          <a:srgbClr val="000000"/>
                        </a:solidFill>
                        <a:latin typeface="Lato"/>
                        <a:ea typeface="Lato"/>
                        <a:cs typeface="Lato"/>
                        <a:sym typeface="Lato"/>
                      </a:endParaRPr>
                    </a:p>
                  </a:txBody>
                  <a:tcPr marT="6200" marB="0" marR="6200" marL="6200" anchor="ctr">
                    <a:solidFill>
                      <a:srgbClr val="B3C6E7"/>
                    </a:solidFill>
                  </a:tcPr>
                </a:tc>
                <a:tc>
                  <a:txBody>
                    <a:bodyPr/>
                    <a:lstStyle/>
                    <a:p>
                      <a:pPr indent="0" lvl="0" marL="0" marR="0" rtl="0" algn="l">
                        <a:lnSpc>
                          <a:spcPct val="100000"/>
                        </a:lnSpc>
                        <a:spcBef>
                          <a:spcPts val="0"/>
                        </a:spcBef>
                        <a:spcAft>
                          <a:spcPts val="0"/>
                        </a:spcAft>
                        <a:buNone/>
                      </a:pPr>
                      <a:r>
                        <a:rPr lang="es-ES" sz="1800" u="none" cap="none" strike="noStrike"/>
                        <a:t>Republic of Cyprus</a:t>
                      </a:r>
                      <a:endParaRPr b="0" i="0" sz="1800" u="none" cap="none" strike="noStrike">
                        <a:solidFill>
                          <a:srgbClr val="000000"/>
                        </a:solidFill>
                        <a:latin typeface="Lato"/>
                        <a:ea typeface="Lato"/>
                        <a:cs typeface="Lato"/>
                        <a:sym typeface="Lato"/>
                      </a:endParaRPr>
                    </a:p>
                  </a:txBody>
                  <a:tcPr marT="6200" marB="0" marR="6200" marL="6200" anchor="ctr">
                    <a:solidFill>
                      <a:srgbClr val="B3C6E7"/>
                    </a:solidFill>
                  </a:tcPr>
                </a:tc>
              </a:tr>
              <a:tr h="347225">
                <a:tc>
                  <a:txBody>
                    <a:bodyPr/>
                    <a:lstStyle/>
                    <a:p>
                      <a:pPr indent="0" lvl="0" marL="0" marR="0" rtl="0" algn="l">
                        <a:lnSpc>
                          <a:spcPct val="100000"/>
                        </a:lnSpc>
                        <a:spcBef>
                          <a:spcPts val="0"/>
                        </a:spcBef>
                        <a:spcAft>
                          <a:spcPts val="0"/>
                        </a:spcAft>
                        <a:buNone/>
                      </a:pPr>
                      <a:r>
                        <a:rPr lang="es-ES" sz="1800" u="none" cap="none" strike="noStrike"/>
                        <a:t>Armenia </a:t>
                      </a:r>
                      <a:endParaRPr b="0" i="0" sz="1800" u="none" cap="none" strike="noStrike">
                        <a:solidFill>
                          <a:srgbClr val="000000"/>
                        </a:solidFill>
                        <a:latin typeface="Lato"/>
                        <a:ea typeface="Lato"/>
                        <a:cs typeface="Lato"/>
                        <a:sym typeface="Lato"/>
                      </a:endParaRPr>
                    </a:p>
                  </a:txBody>
                  <a:tcPr marT="6200" marB="0" marR="6200" marL="74400" anchor="ctr">
                    <a:solidFill>
                      <a:srgbClr val="B3C6E7"/>
                    </a:solidFill>
                  </a:tcPr>
                </a:tc>
                <a:tc>
                  <a:txBody>
                    <a:bodyPr/>
                    <a:lstStyle/>
                    <a:p>
                      <a:pPr indent="0" lvl="0" marL="0" marR="0" rtl="0" algn="l">
                        <a:lnSpc>
                          <a:spcPct val="100000"/>
                        </a:lnSpc>
                        <a:spcBef>
                          <a:spcPts val="0"/>
                        </a:spcBef>
                        <a:spcAft>
                          <a:spcPts val="0"/>
                        </a:spcAft>
                        <a:buNone/>
                      </a:pPr>
                      <a:r>
                        <a:rPr lang="es-ES" sz="1800" u="none" cap="none" strike="noStrike"/>
                        <a:t>France </a:t>
                      </a:r>
                      <a:endParaRPr b="0" i="0" sz="1800" u="none" cap="none" strike="noStrike">
                        <a:solidFill>
                          <a:srgbClr val="000000"/>
                        </a:solidFill>
                        <a:latin typeface="Lato"/>
                        <a:ea typeface="Lato"/>
                        <a:cs typeface="Lato"/>
                        <a:sym typeface="Lato"/>
                      </a:endParaRPr>
                    </a:p>
                  </a:txBody>
                  <a:tcPr marT="6200" marB="0" marR="6200" marL="6200" anchor="ctr">
                    <a:solidFill>
                      <a:srgbClr val="B3C6E7"/>
                    </a:solidFill>
                  </a:tcPr>
                </a:tc>
                <a:tc>
                  <a:txBody>
                    <a:bodyPr/>
                    <a:lstStyle/>
                    <a:p>
                      <a:pPr indent="0" lvl="0" marL="0" marR="0" rtl="0" algn="l">
                        <a:lnSpc>
                          <a:spcPct val="100000"/>
                        </a:lnSpc>
                        <a:spcBef>
                          <a:spcPts val="0"/>
                        </a:spcBef>
                        <a:spcAft>
                          <a:spcPts val="0"/>
                        </a:spcAft>
                        <a:buNone/>
                      </a:pPr>
                      <a:r>
                        <a:rPr lang="es-ES" sz="1800" u="none" cap="none" strike="noStrike"/>
                        <a:t>Luxembourg </a:t>
                      </a:r>
                      <a:endParaRPr b="0" i="0" sz="1800" u="none" cap="none" strike="noStrike">
                        <a:solidFill>
                          <a:srgbClr val="000000"/>
                        </a:solidFill>
                        <a:latin typeface="Lato"/>
                        <a:ea typeface="Lato"/>
                        <a:cs typeface="Lato"/>
                        <a:sym typeface="Lato"/>
                      </a:endParaRPr>
                    </a:p>
                  </a:txBody>
                  <a:tcPr marT="6200" marB="0" marR="6200" marL="6200" anchor="ctr">
                    <a:solidFill>
                      <a:srgbClr val="B3C6E7"/>
                    </a:solidFill>
                  </a:tcPr>
                </a:tc>
                <a:tc>
                  <a:txBody>
                    <a:bodyPr/>
                    <a:lstStyle/>
                    <a:p>
                      <a:pPr indent="0" lvl="0" marL="0" marR="0" rtl="0" algn="l">
                        <a:lnSpc>
                          <a:spcPct val="100000"/>
                        </a:lnSpc>
                        <a:spcBef>
                          <a:spcPts val="0"/>
                        </a:spcBef>
                        <a:spcAft>
                          <a:spcPts val="0"/>
                        </a:spcAft>
                        <a:buNone/>
                      </a:pPr>
                      <a:r>
                        <a:rPr lang="es-ES" sz="1800" u="none" cap="none" strike="noStrike"/>
                        <a:t>Romania </a:t>
                      </a:r>
                      <a:endParaRPr b="0" i="0" sz="1800" u="none" cap="none" strike="noStrike">
                        <a:solidFill>
                          <a:srgbClr val="000000"/>
                        </a:solidFill>
                        <a:latin typeface="Lato"/>
                        <a:ea typeface="Lato"/>
                        <a:cs typeface="Lato"/>
                        <a:sym typeface="Lato"/>
                      </a:endParaRPr>
                    </a:p>
                  </a:txBody>
                  <a:tcPr marT="6200" marB="0" marR="6200" marL="6200" anchor="ctr">
                    <a:solidFill>
                      <a:srgbClr val="B3C6E7"/>
                    </a:solidFill>
                  </a:tcPr>
                </a:tc>
              </a:tr>
              <a:tr h="347225">
                <a:tc>
                  <a:txBody>
                    <a:bodyPr/>
                    <a:lstStyle/>
                    <a:p>
                      <a:pPr indent="0" lvl="0" marL="0" marR="0" rtl="0" algn="l">
                        <a:lnSpc>
                          <a:spcPct val="100000"/>
                        </a:lnSpc>
                        <a:spcBef>
                          <a:spcPts val="0"/>
                        </a:spcBef>
                        <a:spcAft>
                          <a:spcPts val="0"/>
                        </a:spcAft>
                        <a:buNone/>
                      </a:pPr>
                      <a:r>
                        <a:rPr lang="es-ES" sz="1800" u="none" cap="none" strike="noStrike"/>
                        <a:t>Austria </a:t>
                      </a:r>
                      <a:endParaRPr b="0" i="0" sz="1800" u="none" cap="none" strike="noStrike">
                        <a:solidFill>
                          <a:srgbClr val="000000"/>
                        </a:solidFill>
                        <a:latin typeface="Lato"/>
                        <a:ea typeface="Lato"/>
                        <a:cs typeface="Lato"/>
                        <a:sym typeface="Lato"/>
                      </a:endParaRPr>
                    </a:p>
                  </a:txBody>
                  <a:tcPr marT="6200" marB="0" marR="6200" marL="74400" anchor="ctr">
                    <a:solidFill>
                      <a:srgbClr val="B3C6E7"/>
                    </a:solidFill>
                  </a:tcPr>
                </a:tc>
                <a:tc>
                  <a:txBody>
                    <a:bodyPr/>
                    <a:lstStyle/>
                    <a:p>
                      <a:pPr indent="0" lvl="0" marL="0" marR="0" rtl="0" algn="l">
                        <a:lnSpc>
                          <a:spcPct val="100000"/>
                        </a:lnSpc>
                        <a:spcBef>
                          <a:spcPts val="0"/>
                        </a:spcBef>
                        <a:spcAft>
                          <a:spcPts val="0"/>
                        </a:spcAft>
                        <a:buNone/>
                      </a:pPr>
                      <a:r>
                        <a:rPr lang="es-ES" sz="1800" u="none" cap="none" strike="noStrike">
                          <a:highlight>
                            <a:srgbClr val="FFFF00"/>
                          </a:highlight>
                        </a:rPr>
                        <a:t>Georgia </a:t>
                      </a:r>
                      <a:endParaRPr b="0" i="0" sz="1800" u="none" cap="none" strike="noStrike">
                        <a:solidFill>
                          <a:srgbClr val="000000"/>
                        </a:solidFill>
                        <a:highlight>
                          <a:srgbClr val="FFFF00"/>
                        </a:highlight>
                        <a:latin typeface="Lato"/>
                        <a:ea typeface="Lato"/>
                        <a:cs typeface="Lato"/>
                        <a:sym typeface="Lato"/>
                      </a:endParaRPr>
                    </a:p>
                  </a:txBody>
                  <a:tcPr marT="6200" marB="0" marR="6200" marL="6200" anchor="ctr">
                    <a:solidFill>
                      <a:srgbClr val="B3C6E7"/>
                    </a:solidFill>
                  </a:tcPr>
                </a:tc>
                <a:tc>
                  <a:txBody>
                    <a:bodyPr/>
                    <a:lstStyle/>
                    <a:p>
                      <a:pPr indent="0" lvl="0" marL="0" marR="0" rtl="0" algn="l">
                        <a:lnSpc>
                          <a:spcPct val="100000"/>
                        </a:lnSpc>
                        <a:spcBef>
                          <a:spcPts val="0"/>
                        </a:spcBef>
                        <a:spcAft>
                          <a:spcPts val="0"/>
                        </a:spcAft>
                        <a:buNone/>
                      </a:pPr>
                      <a:r>
                        <a:rPr lang="es-ES" sz="1800" u="none" cap="none" strike="noStrike"/>
                        <a:t>Malta </a:t>
                      </a:r>
                      <a:endParaRPr b="0" i="0" sz="1800" u="none" cap="none" strike="noStrike">
                        <a:solidFill>
                          <a:srgbClr val="000000"/>
                        </a:solidFill>
                        <a:latin typeface="Lato"/>
                        <a:ea typeface="Lato"/>
                        <a:cs typeface="Lato"/>
                        <a:sym typeface="Lato"/>
                      </a:endParaRPr>
                    </a:p>
                  </a:txBody>
                  <a:tcPr marT="6200" marB="0" marR="6200" marL="6200" anchor="ctr">
                    <a:solidFill>
                      <a:srgbClr val="B3C6E7"/>
                    </a:solidFill>
                  </a:tcPr>
                </a:tc>
                <a:tc>
                  <a:txBody>
                    <a:bodyPr/>
                    <a:lstStyle/>
                    <a:p>
                      <a:pPr indent="0" lvl="0" marL="0" marR="0" rtl="0" algn="l">
                        <a:lnSpc>
                          <a:spcPct val="100000"/>
                        </a:lnSpc>
                        <a:spcBef>
                          <a:spcPts val="0"/>
                        </a:spcBef>
                        <a:spcAft>
                          <a:spcPts val="0"/>
                        </a:spcAft>
                        <a:buNone/>
                      </a:pPr>
                      <a:r>
                        <a:rPr lang="es-ES" sz="1800" u="none" cap="none" strike="noStrike"/>
                        <a:t>Slovakia </a:t>
                      </a:r>
                      <a:endParaRPr b="0" i="0" sz="1800" u="none" cap="none" strike="noStrike">
                        <a:solidFill>
                          <a:srgbClr val="000000"/>
                        </a:solidFill>
                        <a:latin typeface="Lato"/>
                        <a:ea typeface="Lato"/>
                        <a:cs typeface="Lato"/>
                        <a:sym typeface="Lato"/>
                      </a:endParaRPr>
                    </a:p>
                  </a:txBody>
                  <a:tcPr marT="6200" marB="0" marR="6200" marL="6200" anchor="ctr">
                    <a:solidFill>
                      <a:srgbClr val="B3C6E7"/>
                    </a:solidFill>
                  </a:tcPr>
                </a:tc>
              </a:tr>
              <a:tr h="347225">
                <a:tc>
                  <a:txBody>
                    <a:bodyPr/>
                    <a:lstStyle/>
                    <a:p>
                      <a:pPr indent="0" lvl="0" marL="0" marR="0" rtl="0" algn="l">
                        <a:lnSpc>
                          <a:spcPct val="100000"/>
                        </a:lnSpc>
                        <a:spcBef>
                          <a:spcPts val="0"/>
                        </a:spcBef>
                        <a:spcAft>
                          <a:spcPts val="0"/>
                        </a:spcAft>
                        <a:buNone/>
                      </a:pPr>
                      <a:r>
                        <a:rPr lang="es-ES" sz="1800" u="none" cap="none" strike="noStrike"/>
                        <a:t>Belgium </a:t>
                      </a:r>
                      <a:endParaRPr b="0" i="0" sz="1800" u="none" cap="none" strike="noStrike">
                        <a:solidFill>
                          <a:srgbClr val="000000"/>
                        </a:solidFill>
                        <a:latin typeface="Lato"/>
                        <a:ea typeface="Lato"/>
                        <a:cs typeface="Lato"/>
                        <a:sym typeface="Lato"/>
                      </a:endParaRPr>
                    </a:p>
                  </a:txBody>
                  <a:tcPr marT="6200" marB="0" marR="6200" marL="74400" anchor="ctr">
                    <a:solidFill>
                      <a:srgbClr val="B3C6E7"/>
                    </a:solidFill>
                  </a:tcPr>
                </a:tc>
                <a:tc>
                  <a:txBody>
                    <a:bodyPr/>
                    <a:lstStyle/>
                    <a:p>
                      <a:pPr indent="0" lvl="0" marL="0" marR="0" rtl="0" algn="l">
                        <a:lnSpc>
                          <a:spcPct val="100000"/>
                        </a:lnSpc>
                        <a:spcBef>
                          <a:spcPts val="0"/>
                        </a:spcBef>
                        <a:spcAft>
                          <a:spcPts val="0"/>
                        </a:spcAft>
                        <a:buNone/>
                      </a:pPr>
                      <a:r>
                        <a:rPr lang="es-ES" sz="1800" u="none" cap="none" strike="noStrike"/>
                        <a:t>Germany </a:t>
                      </a:r>
                      <a:endParaRPr b="0" i="0" sz="1800" u="none" cap="none" strike="noStrike">
                        <a:solidFill>
                          <a:srgbClr val="000000"/>
                        </a:solidFill>
                        <a:latin typeface="Lato"/>
                        <a:ea typeface="Lato"/>
                        <a:cs typeface="Lato"/>
                        <a:sym typeface="Lato"/>
                      </a:endParaRPr>
                    </a:p>
                  </a:txBody>
                  <a:tcPr marT="6200" marB="0" marR="6200" marL="6200" anchor="ctr">
                    <a:solidFill>
                      <a:srgbClr val="B3C6E7"/>
                    </a:solidFill>
                  </a:tcPr>
                </a:tc>
                <a:tc>
                  <a:txBody>
                    <a:bodyPr/>
                    <a:lstStyle/>
                    <a:p>
                      <a:pPr indent="0" lvl="0" marL="0" marR="0" rtl="0" algn="l">
                        <a:lnSpc>
                          <a:spcPct val="100000"/>
                        </a:lnSpc>
                        <a:spcBef>
                          <a:spcPts val="0"/>
                        </a:spcBef>
                        <a:spcAft>
                          <a:spcPts val="0"/>
                        </a:spcAft>
                        <a:buNone/>
                      </a:pPr>
                      <a:r>
                        <a:rPr lang="es-ES" sz="1800" u="none" cap="none" strike="noStrike"/>
                        <a:t>Moldova </a:t>
                      </a:r>
                      <a:endParaRPr b="0" i="0" sz="1800" u="none" cap="none" strike="noStrike">
                        <a:solidFill>
                          <a:srgbClr val="000000"/>
                        </a:solidFill>
                        <a:latin typeface="Lato"/>
                        <a:ea typeface="Lato"/>
                        <a:cs typeface="Lato"/>
                        <a:sym typeface="Lato"/>
                      </a:endParaRPr>
                    </a:p>
                  </a:txBody>
                  <a:tcPr marT="6200" marB="0" marR="6200" marL="6200" anchor="ctr">
                    <a:solidFill>
                      <a:srgbClr val="B3C6E7"/>
                    </a:solidFill>
                  </a:tcPr>
                </a:tc>
                <a:tc>
                  <a:txBody>
                    <a:bodyPr/>
                    <a:lstStyle/>
                    <a:p>
                      <a:pPr indent="0" lvl="0" marL="0" marR="0" rtl="0" algn="l">
                        <a:lnSpc>
                          <a:spcPct val="100000"/>
                        </a:lnSpc>
                        <a:spcBef>
                          <a:spcPts val="0"/>
                        </a:spcBef>
                        <a:spcAft>
                          <a:spcPts val="0"/>
                        </a:spcAft>
                        <a:buNone/>
                      </a:pPr>
                      <a:r>
                        <a:rPr lang="es-ES" sz="1800" u="none" cap="none" strike="noStrike"/>
                        <a:t>Slovenia </a:t>
                      </a:r>
                      <a:endParaRPr b="0" i="0" sz="1800" u="none" cap="none" strike="noStrike">
                        <a:solidFill>
                          <a:srgbClr val="000000"/>
                        </a:solidFill>
                        <a:latin typeface="Lato"/>
                        <a:ea typeface="Lato"/>
                        <a:cs typeface="Lato"/>
                        <a:sym typeface="Lato"/>
                      </a:endParaRPr>
                    </a:p>
                  </a:txBody>
                  <a:tcPr marT="6200" marB="0" marR="6200" marL="6200" anchor="ctr">
                    <a:solidFill>
                      <a:srgbClr val="B3C6E7"/>
                    </a:solidFill>
                  </a:tcPr>
                </a:tc>
              </a:tr>
              <a:tr h="347225">
                <a:tc>
                  <a:txBody>
                    <a:bodyPr/>
                    <a:lstStyle/>
                    <a:p>
                      <a:pPr indent="0" lvl="0" marL="0" marR="0" rtl="0" algn="l">
                        <a:lnSpc>
                          <a:spcPct val="100000"/>
                        </a:lnSpc>
                        <a:spcBef>
                          <a:spcPts val="0"/>
                        </a:spcBef>
                        <a:spcAft>
                          <a:spcPts val="0"/>
                        </a:spcAft>
                        <a:buNone/>
                      </a:pPr>
                      <a:r>
                        <a:rPr lang="es-ES" sz="1800" u="none" cap="none" strike="noStrike"/>
                        <a:t>Bosnia and Herzegovina </a:t>
                      </a:r>
                      <a:endParaRPr b="0" i="0" sz="1800" u="none" cap="none" strike="noStrike">
                        <a:solidFill>
                          <a:srgbClr val="000000"/>
                        </a:solidFill>
                        <a:latin typeface="Lato"/>
                        <a:ea typeface="Lato"/>
                        <a:cs typeface="Lato"/>
                        <a:sym typeface="Lato"/>
                      </a:endParaRPr>
                    </a:p>
                  </a:txBody>
                  <a:tcPr marT="6200" marB="0" marR="6200" marL="74400" anchor="ctr">
                    <a:solidFill>
                      <a:srgbClr val="B3C6E7"/>
                    </a:solidFill>
                  </a:tcPr>
                </a:tc>
                <a:tc>
                  <a:txBody>
                    <a:bodyPr/>
                    <a:lstStyle/>
                    <a:p>
                      <a:pPr indent="0" lvl="0" marL="0" marR="0" rtl="0" algn="l">
                        <a:lnSpc>
                          <a:spcPct val="100000"/>
                        </a:lnSpc>
                        <a:spcBef>
                          <a:spcPts val="0"/>
                        </a:spcBef>
                        <a:spcAft>
                          <a:spcPts val="0"/>
                        </a:spcAft>
                        <a:buNone/>
                      </a:pPr>
                      <a:r>
                        <a:rPr lang="es-ES" sz="1800" u="none" cap="none" strike="noStrike"/>
                        <a:t>Greece </a:t>
                      </a:r>
                      <a:endParaRPr b="0" i="0" sz="1800" u="none" cap="none" strike="noStrike">
                        <a:solidFill>
                          <a:srgbClr val="000000"/>
                        </a:solidFill>
                        <a:latin typeface="Lato"/>
                        <a:ea typeface="Lato"/>
                        <a:cs typeface="Lato"/>
                        <a:sym typeface="Lato"/>
                      </a:endParaRPr>
                    </a:p>
                  </a:txBody>
                  <a:tcPr marT="6200" marB="0" marR="6200" marL="6200" anchor="ctr">
                    <a:solidFill>
                      <a:srgbClr val="B3C6E7"/>
                    </a:solidFill>
                  </a:tcPr>
                </a:tc>
                <a:tc>
                  <a:txBody>
                    <a:bodyPr/>
                    <a:lstStyle/>
                    <a:p>
                      <a:pPr indent="0" lvl="0" marL="0" marR="0" rtl="0" algn="l">
                        <a:lnSpc>
                          <a:spcPct val="100000"/>
                        </a:lnSpc>
                        <a:spcBef>
                          <a:spcPts val="0"/>
                        </a:spcBef>
                        <a:spcAft>
                          <a:spcPts val="0"/>
                        </a:spcAft>
                        <a:buNone/>
                      </a:pPr>
                      <a:r>
                        <a:rPr lang="es-ES" sz="1800" u="none" cap="none" strike="noStrike"/>
                        <a:t>Montenegro </a:t>
                      </a:r>
                      <a:endParaRPr b="0" i="0" sz="1800" u="none" cap="none" strike="noStrike">
                        <a:solidFill>
                          <a:srgbClr val="000000"/>
                        </a:solidFill>
                        <a:latin typeface="Lato"/>
                        <a:ea typeface="Lato"/>
                        <a:cs typeface="Lato"/>
                        <a:sym typeface="Lato"/>
                      </a:endParaRPr>
                    </a:p>
                  </a:txBody>
                  <a:tcPr marT="6200" marB="0" marR="6200" marL="6200" anchor="ctr">
                    <a:solidFill>
                      <a:srgbClr val="B3C6E7"/>
                    </a:solidFill>
                  </a:tcPr>
                </a:tc>
                <a:tc>
                  <a:txBody>
                    <a:bodyPr/>
                    <a:lstStyle/>
                    <a:p>
                      <a:pPr indent="0" lvl="0" marL="0" marR="0" rtl="0" algn="l">
                        <a:lnSpc>
                          <a:spcPct val="100000"/>
                        </a:lnSpc>
                        <a:spcBef>
                          <a:spcPts val="0"/>
                        </a:spcBef>
                        <a:spcAft>
                          <a:spcPts val="0"/>
                        </a:spcAft>
                        <a:buNone/>
                      </a:pPr>
                      <a:r>
                        <a:rPr lang="es-ES" sz="1800" u="none" cap="none" strike="noStrike"/>
                        <a:t>Spain </a:t>
                      </a:r>
                      <a:endParaRPr b="0" i="0" sz="1800" u="none" cap="none" strike="noStrike">
                        <a:solidFill>
                          <a:srgbClr val="000000"/>
                        </a:solidFill>
                        <a:latin typeface="Lato"/>
                        <a:ea typeface="Lato"/>
                        <a:cs typeface="Lato"/>
                        <a:sym typeface="Lato"/>
                      </a:endParaRPr>
                    </a:p>
                  </a:txBody>
                  <a:tcPr marT="6200" marB="0" marR="6200" marL="6200" anchor="ctr">
                    <a:solidFill>
                      <a:srgbClr val="B3C6E7"/>
                    </a:solidFill>
                  </a:tcPr>
                </a:tc>
              </a:tr>
              <a:tr h="347225">
                <a:tc>
                  <a:txBody>
                    <a:bodyPr/>
                    <a:lstStyle/>
                    <a:p>
                      <a:pPr indent="0" lvl="0" marL="0" marR="0" rtl="0" algn="l">
                        <a:lnSpc>
                          <a:spcPct val="100000"/>
                        </a:lnSpc>
                        <a:spcBef>
                          <a:spcPts val="0"/>
                        </a:spcBef>
                        <a:spcAft>
                          <a:spcPts val="0"/>
                        </a:spcAft>
                        <a:buNone/>
                      </a:pPr>
                      <a:r>
                        <a:rPr lang="es-ES" sz="1800" u="none" cap="none" strike="noStrike"/>
                        <a:t>Bulgaria </a:t>
                      </a:r>
                      <a:endParaRPr b="0" i="0" sz="1800" u="none" cap="none" strike="noStrike">
                        <a:solidFill>
                          <a:srgbClr val="000000"/>
                        </a:solidFill>
                        <a:latin typeface="Lato"/>
                        <a:ea typeface="Lato"/>
                        <a:cs typeface="Lato"/>
                        <a:sym typeface="Lato"/>
                      </a:endParaRPr>
                    </a:p>
                  </a:txBody>
                  <a:tcPr marT="6200" marB="0" marR="6200" marL="74400" anchor="ctr">
                    <a:solidFill>
                      <a:srgbClr val="B3C6E7"/>
                    </a:solidFill>
                  </a:tcPr>
                </a:tc>
                <a:tc>
                  <a:txBody>
                    <a:bodyPr/>
                    <a:lstStyle/>
                    <a:p>
                      <a:pPr indent="0" lvl="0" marL="0" marR="0" rtl="0" algn="l">
                        <a:lnSpc>
                          <a:spcPct val="100000"/>
                        </a:lnSpc>
                        <a:spcBef>
                          <a:spcPts val="0"/>
                        </a:spcBef>
                        <a:spcAft>
                          <a:spcPts val="0"/>
                        </a:spcAft>
                        <a:buNone/>
                      </a:pPr>
                      <a:r>
                        <a:rPr lang="es-ES" sz="1800" u="none" cap="none" strike="noStrike"/>
                        <a:t>Hungary </a:t>
                      </a:r>
                      <a:endParaRPr b="0" i="0" sz="1800" u="none" cap="none" strike="noStrike">
                        <a:solidFill>
                          <a:srgbClr val="000000"/>
                        </a:solidFill>
                        <a:latin typeface="Lato"/>
                        <a:ea typeface="Lato"/>
                        <a:cs typeface="Lato"/>
                        <a:sym typeface="Lato"/>
                      </a:endParaRPr>
                    </a:p>
                  </a:txBody>
                  <a:tcPr marT="6200" marB="0" marR="6200" marL="6200" anchor="ctr">
                    <a:solidFill>
                      <a:srgbClr val="B3C6E7"/>
                    </a:solidFill>
                  </a:tcPr>
                </a:tc>
                <a:tc>
                  <a:txBody>
                    <a:bodyPr/>
                    <a:lstStyle/>
                    <a:p>
                      <a:pPr indent="0" lvl="0" marL="0" marR="0" rtl="0" algn="l">
                        <a:lnSpc>
                          <a:spcPct val="100000"/>
                        </a:lnSpc>
                        <a:spcBef>
                          <a:spcPts val="0"/>
                        </a:spcBef>
                        <a:spcAft>
                          <a:spcPts val="0"/>
                        </a:spcAft>
                        <a:buNone/>
                      </a:pPr>
                      <a:r>
                        <a:rPr lang="es-ES" sz="1800" u="none" cap="none" strike="noStrike"/>
                        <a:t>Morocco </a:t>
                      </a:r>
                      <a:endParaRPr b="0" i="0" sz="1800" u="none" cap="none" strike="noStrike">
                        <a:solidFill>
                          <a:srgbClr val="000000"/>
                        </a:solidFill>
                        <a:latin typeface="Lato"/>
                        <a:ea typeface="Lato"/>
                        <a:cs typeface="Lato"/>
                        <a:sym typeface="Lato"/>
                      </a:endParaRPr>
                    </a:p>
                  </a:txBody>
                  <a:tcPr marT="6200" marB="0" marR="6200" marL="6200" anchor="ctr">
                    <a:solidFill>
                      <a:srgbClr val="B3C6E7"/>
                    </a:solidFill>
                  </a:tcPr>
                </a:tc>
                <a:tc>
                  <a:txBody>
                    <a:bodyPr/>
                    <a:lstStyle/>
                    <a:p>
                      <a:pPr indent="0" lvl="0" marL="0" marR="0" rtl="0" algn="l">
                        <a:lnSpc>
                          <a:spcPct val="100000"/>
                        </a:lnSpc>
                        <a:spcBef>
                          <a:spcPts val="0"/>
                        </a:spcBef>
                        <a:spcAft>
                          <a:spcPts val="0"/>
                        </a:spcAft>
                        <a:buNone/>
                      </a:pPr>
                      <a:r>
                        <a:rPr lang="es-ES" sz="1800" u="none" cap="none" strike="noStrike"/>
                        <a:t>Sweden </a:t>
                      </a:r>
                      <a:endParaRPr b="0" i="0" sz="1800" u="none" cap="none" strike="noStrike">
                        <a:solidFill>
                          <a:srgbClr val="000000"/>
                        </a:solidFill>
                        <a:latin typeface="Lato"/>
                        <a:ea typeface="Lato"/>
                        <a:cs typeface="Lato"/>
                        <a:sym typeface="Lato"/>
                      </a:endParaRPr>
                    </a:p>
                  </a:txBody>
                  <a:tcPr marT="6200" marB="0" marR="6200" marL="6200" anchor="ctr">
                    <a:solidFill>
                      <a:srgbClr val="B3C6E7"/>
                    </a:solidFill>
                  </a:tcPr>
                </a:tc>
              </a:tr>
              <a:tr h="347225">
                <a:tc>
                  <a:txBody>
                    <a:bodyPr/>
                    <a:lstStyle/>
                    <a:p>
                      <a:pPr indent="0" lvl="0" marL="0" marR="0" rtl="0" algn="l">
                        <a:lnSpc>
                          <a:spcPct val="100000"/>
                        </a:lnSpc>
                        <a:spcBef>
                          <a:spcPts val="0"/>
                        </a:spcBef>
                        <a:spcAft>
                          <a:spcPts val="0"/>
                        </a:spcAft>
                        <a:buNone/>
                      </a:pPr>
                      <a:r>
                        <a:rPr lang="es-ES" sz="1800" u="none" cap="none" strike="noStrike"/>
                        <a:t>Croatia </a:t>
                      </a:r>
                      <a:endParaRPr b="0" i="0" sz="1800" u="none" cap="none" strike="noStrike">
                        <a:solidFill>
                          <a:srgbClr val="000000"/>
                        </a:solidFill>
                        <a:latin typeface="Lato"/>
                        <a:ea typeface="Lato"/>
                        <a:cs typeface="Lato"/>
                        <a:sym typeface="Lato"/>
                      </a:endParaRPr>
                    </a:p>
                  </a:txBody>
                  <a:tcPr marT="6200" marB="0" marR="6200" marL="74400" anchor="ctr">
                    <a:solidFill>
                      <a:srgbClr val="B3C6E7"/>
                    </a:solidFill>
                  </a:tcPr>
                </a:tc>
                <a:tc>
                  <a:txBody>
                    <a:bodyPr/>
                    <a:lstStyle/>
                    <a:p>
                      <a:pPr indent="0" lvl="0" marL="0" marR="0" rtl="0" algn="l">
                        <a:lnSpc>
                          <a:spcPct val="100000"/>
                        </a:lnSpc>
                        <a:spcBef>
                          <a:spcPts val="0"/>
                        </a:spcBef>
                        <a:spcAft>
                          <a:spcPts val="0"/>
                        </a:spcAft>
                        <a:buNone/>
                      </a:pPr>
                      <a:r>
                        <a:rPr lang="es-ES" sz="1800" u="none" cap="none" strike="noStrike"/>
                        <a:t>Iceland </a:t>
                      </a:r>
                      <a:endParaRPr b="0" i="0" sz="1800" u="none" cap="none" strike="noStrike">
                        <a:solidFill>
                          <a:srgbClr val="000000"/>
                        </a:solidFill>
                        <a:latin typeface="Lato"/>
                        <a:ea typeface="Lato"/>
                        <a:cs typeface="Lato"/>
                        <a:sym typeface="Lato"/>
                      </a:endParaRPr>
                    </a:p>
                  </a:txBody>
                  <a:tcPr marT="6200" marB="0" marR="6200" marL="6200" anchor="ctr">
                    <a:solidFill>
                      <a:srgbClr val="B3C6E7"/>
                    </a:solidFill>
                  </a:tcPr>
                </a:tc>
                <a:tc>
                  <a:txBody>
                    <a:bodyPr/>
                    <a:lstStyle/>
                    <a:p>
                      <a:pPr indent="0" lvl="0" marL="0" marR="0" rtl="0" algn="l">
                        <a:lnSpc>
                          <a:spcPct val="100000"/>
                        </a:lnSpc>
                        <a:spcBef>
                          <a:spcPts val="0"/>
                        </a:spcBef>
                        <a:spcAft>
                          <a:spcPts val="0"/>
                        </a:spcAft>
                        <a:buNone/>
                      </a:pPr>
                      <a:r>
                        <a:rPr lang="es-ES" sz="1800" u="none" cap="none" strike="noStrike"/>
                        <a:t>Netherlands </a:t>
                      </a:r>
                      <a:endParaRPr b="0" i="0" sz="1800" u="none" cap="none" strike="noStrike">
                        <a:solidFill>
                          <a:srgbClr val="000000"/>
                        </a:solidFill>
                        <a:latin typeface="Lato"/>
                        <a:ea typeface="Lato"/>
                        <a:cs typeface="Lato"/>
                        <a:sym typeface="Lato"/>
                      </a:endParaRPr>
                    </a:p>
                  </a:txBody>
                  <a:tcPr marT="6200" marB="0" marR="6200" marL="6200" anchor="ctr">
                    <a:solidFill>
                      <a:srgbClr val="B3C6E7"/>
                    </a:solidFill>
                  </a:tcPr>
                </a:tc>
                <a:tc>
                  <a:txBody>
                    <a:bodyPr/>
                    <a:lstStyle/>
                    <a:p>
                      <a:pPr indent="0" lvl="0" marL="0" marR="0" rtl="0" algn="l">
                        <a:lnSpc>
                          <a:spcPct val="100000"/>
                        </a:lnSpc>
                        <a:spcBef>
                          <a:spcPts val="0"/>
                        </a:spcBef>
                        <a:spcAft>
                          <a:spcPts val="0"/>
                        </a:spcAft>
                        <a:buNone/>
                      </a:pPr>
                      <a:r>
                        <a:rPr lang="es-ES" sz="1800" u="none" cap="none" strike="noStrike"/>
                        <a:t>Serbia </a:t>
                      </a:r>
                      <a:endParaRPr b="0" i="0" sz="1800" u="none" cap="none" strike="noStrike">
                        <a:solidFill>
                          <a:srgbClr val="000000"/>
                        </a:solidFill>
                        <a:latin typeface="Lato"/>
                        <a:ea typeface="Lato"/>
                        <a:cs typeface="Lato"/>
                        <a:sym typeface="Lato"/>
                      </a:endParaRPr>
                    </a:p>
                  </a:txBody>
                  <a:tcPr marT="6200" marB="0" marR="6200" marL="6200" anchor="ctr">
                    <a:solidFill>
                      <a:srgbClr val="B3C6E7"/>
                    </a:solidFill>
                  </a:tcPr>
                </a:tc>
              </a:tr>
              <a:tr h="347225">
                <a:tc>
                  <a:txBody>
                    <a:bodyPr/>
                    <a:lstStyle/>
                    <a:p>
                      <a:pPr indent="0" lvl="0" marL="0" marR="0" rtl="0" algn="l">
                        <a:lnSpc>
                          <a:spcPct val="100000"/>
                        </a:lnSpc>
                        <a:spcBef>
                          <a:spcPts val="0"/>
                        </a:spcBef>
                        <a:spcAft>
                          <a:spcPts val="0"/>
                        </a:spcAft>
                        <a:buNone/>
                      </a:pPr>
                      <a:r>
                        <a:rPr lang="es-ES" sz="1800" u="none" cap="none" strike="noStrike"/>
                        <a:t>Czechia </a:t>
                      </a:r>
                      <a:endParaRPr b="0" i="0" sz="1800" u="none" cap="none" strike="noStrike">
                        <a:solidFill>
                          <a:srgbClr val="000000"/>
                        </a:solidFill>
                        <a:latin typeface="Lato"/>
                        <a:ea typeface="Lato"/>
                        <a:cs typeface="Lato"/>
                        <a:sym typeface="Lato"/>
                      </a:endParaRPr>
                    </a:p>
                  </a:txBody>
                  <a:tcPr marT="6200" marB="0" marR="6200" marL="74400" anchor="ctr">
                    <a:solidFill>
                      <a:srgbClr val="B3C6E7"/>
                    </a:solidFill>
                  </a:tcPr>
                </a:tc>
                <a:tc>
                  <a:txBody>
                    <a:bodyPr/>
                    <a:lstStyle/>
                    <a:p>
                      <a:pPr indent="0" lvl="0" marL="0" marR="0" rtl="0" algn="l">
                        <a:lnSpc>
                          <a:spcPct val="100000"/>
                        </a:lnSpc>
                        <a:spcBef>
                          <a:spcPts val="0"/>
                        </a:spcBef>
                        <a:spcAft>
                          <a:spcPts val="0"/>
                        </a:spcAft>
                        <a:buNone/>
                      </a:pPr>
                      <a:r>
                        <a:rPr lang="es-ES" sz="1800" u="none" cap="none" strike="noStrike"/>
                        <a:t>Israel </a:t>
                      </a:r>
                      <a:endParaRPr b="0" i="0" sz="1800" u="none" cap="none" strike="noStrike">
                        <a:solidFill>
                          <a:srgbClr val="000000"/>
                        </a:solidFill>
                        <a:latin typeface="Lato"/>
                        <a:ea typeface="Lato"/>
                        <a:cs typeface="Lato"/>
                        <a:sym typeface="Lato"/>
                      </a:endParaRPr>
                    </a:p>
                  </a:txBody>
                  <a:tcPr marT="6200" marB="0" marR="6200" marL="6200" anchor="ctr">
                    <a:solidFill>
                      <a:srgbClr val="B3C6E7"/>
                    </a:solidFill>
                  </a:tcPr>
                </a:tc>
                <a:tc>
                  <a:txBody>
                    <a:bodyPr/>
                    <a:lstStyle/>
                    <a:p>
                      <a:pPr indent="0" lvl="0" marL="0" marR="0" rtl="0" algn="l">
                        <a:lnSpc>
                          <a:spcPct val="100000"/>
                        </a:lnSpc>
                        <a:spcBef>
                          <a:spcPts val="0"/>
                        </a:spcBef>
                        <a:spcAft>
                          <a:spcPts val="0"/>
                        </a:spcAft>
                        <a:buNone/>
                      </a:pPr>
                      <a:r>
                        <a:rPr lang="es-ES" sz="1800" u="none" cap="none" strike="noStrike"/>
                        <a:t>North Macedonia</a:t>
                      </a:r>
                      <a:endParaRPr b="0" i="0" sz="1800" u="none" cap="none" strike="noStrike">
                        <a:solidFill>
                          <a:srgbClr val="000000"/>
                        </a:solidFill>
                        <a:latin typeface="Lato"/>
                        <a:ea typeface="Lato"/>
                        <a:cs typeface="Lato"/>
                        <a:sym typeface="Lato"/>
                      </a:endParaRPr>
                    </a:p>
                  </a:txBody>
                  <a:tcPr marT="6200" marB="0" marR="6200" marL="6200" anchor="ctr">
                    <a:solidFill>
                      <a:srgbClr val="B3C6E7"/>
                    </a:solidFill>
                  </a:tcPr>
                </a:tc>
                <a:tc>
                  <a:txBody>
                    <a:bodyPr/>
                    <a:lstStyle/>
                    <a:p>
                      <a:pPr indent="0" lvl="0" marL="0" marR="0" rtl="0" algn="l">
                        <a:lnSpc>
                          <a:spcPct val="100000"/>
                        </a:lnSpc>
                        <a:spcBef>
                          <a:spcPts val="0"/>
                        </a:spcBef>
                        <a:spcAft>
                          <a:spcPts val="0"/>
                        </a:spcAft>
                        <a:buNone/>
                      </a:pPr>
                      <a:r>
                        <a:rPr lang="es-ES" sz="1800" u="none" cap="none" strike="noStrike"/>
                        <a:t>Tunisia </a:t>
                      </a:r>
                      <a:endParaRPr b="0" i="0" sz="1800" u="none" cap="none" strike="noStrike">
                        <a:solidFill>
                          <a:srgbClr val="000000"/>
                        </a:solidFill>
                        <a:latin typeface="Lato"/>
                        <a:ea typeface="Lato"/>
                        <a:cs typeface="Lato"/>
                        <a:sym typeface="Lato"/>
                      </a:endParaRPr>
                    </a:p>
                  </a:txBody>
                  <a:tcPr marT="6200" marB="0" marR="6200" marL="6200" anchor="ctr">
                    <a:solidFill>
                      <a:srgbClr val="B3C6E7"/>
                    </a:solidFill>
                  </a:tcPr>
                </a:tc>
              </a:tr>
              <a:tr h="347225">
                <a:tc>
                  <a:txBody>
                    <a:bodyPr/>
                    <a:lstStyle/>
                    <a:p>
                      <a:pPr indent="0" lvl="0" marL="0" marR="0" rtl="0" algn="l">
                        <a:lnSpc>
                          <a:spcPct val="100000"/>
                        </a:lnSpc>
                        <a:spcBef>
                          <a:spcPts val="0"/>
                        </a:spcBef>
                        <a:spcAft>
                          <a:spcPts val="0"/>
                        </a:spcAft>
                        <a:buNone/>
                      </a:pPr>
                      <a:r>
                        <a:rPr lang="es-ES" sz="1800" u="none" cap="none" strike="noStrike"/>
                        <a:t>Denmark </a:t>
                      </a:r>
                      <a:endParaRPr b="0" i="0" sz="1800" u="none" cap="none" strike="noStrike">
                        <a:solidFill>
                          <a:srgbClr val="000000"/>
                        </a:solidFill>
                        <a:latin typeface="Lato"/>
                        <a:ea typeface="Lato"/>
                        <a:cs typeface="Lato"/>
                        <a:sym typeface="Lato"/>
                      </a:endParaRPr>
                    </a:p>
                  </a:txBody>
                  <a:tcPr marT="6200" marB="0" marR="6200" marL="74400" anchor="ctr">
                    <a:solidFill>
                      <a:srgbClr val="B3C6E7"/>
                    </a:solidFill>
                  </a:tcPr>
                </a:tc>
                <a:tc>
                  <a:txBody>
                    <a:bodyPr/>
                    <a:lstStyle/>
                    <a:p>
                      <a:pPr indent="0" lvl="0" marL="0" marR="0" rtl="0" algn="l">
                        <a:lnSpc>
                          <a:spcPct val="100000"/>
                        </a:lnSpc>
                        <a:spcBef>
                          <a:spcPts val="0"/>
                        </a:spcBef>
                        <a:spcAft>
                          <a:spcPts val="0"/>
                        </a:spcAft>
                        <a:buNone/>
                      </a:pPr>
                      <a:r>
                        <a:rPr lang="es-ES" sz="1800" u="none" cap="none" strike="noStrike"/>
                        <a:t>Italy</a:t>
                      </a:r>
                      <a:endParaRPr b="0" i="0" sz="1800" u="none" cap="none" strike="noStrike">
                        <a:solidFill>
                          <a:srgbClr val="000000"/>
                        </a:solidFill>
                        <a:latin typeface="Lato"/>
                        <a:ea typeface="Lato"/>
                        <a:cs typeface="Lato"/>
                        <a:sym typeface="Lato"/>
                      </a:endParaRPr>
                    </a:p>
                  </a:txBody>
                  <a:tcPr marT="6200" marB="0" marR="6200" marL="6200" anchor="ctr">
                    <a:solidFill>
                      <a:srgbClr val="B3C6E7"/>
                    </a:solidFill>
                  </a:tcPr>
                </a:tc>
                <a:tc>
                  <a:txBody>
                    <a:bodyPr/>
                    <a:lstStyle/>
                    <a:p>
                      <a:pPr indent="0" lvl="0" marL="0" marR="0" rtl="0" algn="l">
                        <a:lnSpc>
                          <a:spcPct val="100000"/>
                        </a:lnSpc>
                        <a:spcBef>
                          <a:spcPts val="0"/>
                        </a:spcBef>
                        <a:spcAft>
                          <a:spcPts val="0"/>
                        </a:spcAft>
                        <a:buNone/>
                      </a:pPr>
                      <a:r>
                        <a:rPr lang="es-ES" sz="1800" u="none" cap="none" strike="noStrike"/>
                        <a:t>Norway </a:t>
                      </a:r>
                      <a:endParaRPr b="0" i="0" sz="1800" u="none" cap="none" strike="noStrike">
                        <a:solidFill>
                          <a:srgbClr val="000000"/>
                        </a:solidFill>
                        <a:latin typeface="Lato"/>
                        <a:ea typeface="Lato"/>
                        <a:cs typeface="Lato"/>
                        <a:sym typeface="Lato"/>
                      </a:endParaRPr>
                    </a:p>
                  </a:txBody>
                  <a:tcPr marT="6200" marB="0" marR="6200" marL="6200" anchor="ctr">
                    <a:solidFill>
                      <a:srgbClr val="B3C6E7"/>
                    </a:solidFill>
                  </a:tcPr>
                </a:tc>
                <a:tc>
                  <a:txBody>
                    <a:bodyPr/>
                    <a:lstStyle/>
                    <a:p>
                      <a:pPr indent="0" lvl="0" marL="0" marR="0" rtl="0" algn="l">
                        <a:lnSpc>
                          <a:spcPct val="100000"/>
                        </a:lnSpc>
                        <a:spcBef>
                          <a:spcPts val="0"/>
                        </a:spcBef>
                        <a:spcAft>
                          <a:spcPts val="0"/>
                        </a:spcAft>
                        <a:buNone/>
                      </a:pPr>
                      <a:r>
                        <a:rPr lang="es-ES" sz="1800" u="none" cap="none" strike="noStrike"/>
                        <a:t>Türkiye </a:t>
                      </a:r>
                      <a:endParaRPr b="0" i="0" sz="1800" u="none" cap="none" strike="noStrike">
                        <a:solidFill>
                          <a:srgbClr val="000000"/>
                        </a:solidFill>
                        <a:latin typeface="Lato"/>
                        <a:ea typeface="Lato"/>
                        <a:cs typeface="Lato"/>
                        <a:sym typeface="Lato"/>
                      </a:endParaRPr>
                    </a:p>
                  </a:txBody>
                  <a:tcPr marT="6200" marB="0" marR="6200" marL="6200" anchor="ctr">
                    <a:solidFill>
                      <a:srgbClr val="B3C6E7"/>
                    </a:solidFill>
                  </a:tcPr>
                </a:tc>
              </a:tr>
              <a:tr h="347225">
                <a:tc>
                  <a:txBody>
                    <a:bodyPr/>
                    <a:lstStyle/>
                    <a:p>
                      <a:pPr indent="0" lvl="0" marL="0" marR="0" rtl="0" algn="l">
                        <a:lnSpc>
                          <a:spcPct val="100000"/>
                        </a:lnSpc>
                        <a:spcBef>
                          <a:spcPts val="0"/>
                        </a:spcBef>
                        <a:spcAft>
                          <a:spcPts val="0"/>
                        </a:spcAft>
                        <a:buNone/>
                      </a:pPr>
                      <a:r>
                        <a:rPr lang="es-ES" sz="1800" u="none" cap="none" strike="noStrike"/>
                        <a:t>Estonia</a:t>
                      </a:r>
                      <a:endParaRPr b="0" i="0" sz="1800" u="none" cap="none" strike="noStrike">
                        <a:solidFill>
                          <a:srgbClr val="000000"/>
                        </a:solidFill>
                        <a:latin typeface="Lato"/>
                        <a:ea typeface="Lato"/>
                        <a:cs typeface="Lato"/>
                        <a:sym typeface="Lato"/>
                      </a:endParaRPr>
                    </a:p>
                  </a:txBody>
                  <a:tcPr marT="6200" marB="0" marR="6200" marL="74400" anchor="ctr">
                    <a:solidFill>
                      <a:srgbClr val="B3C6E7"/>
                    </a:solidFill>
                  </a:tcPr>
                </a:tc>
                <a:tc>
                  <a:txBody>
                    <a:bodyPr/>
                    <a:lstStyle/>
                    <a:p>
                      <a:pPr indent="0" lvl="0" marL="0" marR="0" rtl="0" algn="l">
                        <a:lnSpc>
                          <a:spcPct val="100000"/>
                        </a:lnSpc>
                        <a:spcBef>
                          <a:spcPts val="0"/>
                        </a:spcBef>
                        <a:spcAft>
                          <a:spcPts val="0"/>
                        </a:spcAft>
                        <a:buNone/>
                      </a:pPr>
                      <a:r>
                        <a:rPr lang="es-ES" sz="1800" u="none" cap="none" strike="noStrike"/>
                        <a:t>Kosovo </a:t>
                      </a:r>
                      <a:endParaRPr b="0" i="0" sz="1800" u="none" cap="none" strike="noStrike">
                        <a:solidFill>
                          <a:srgbClr val="000000"/>
                        </a:solidFill>
                        <a:latin typeface="Lato"/>
                        <a:ea typeface="Lato"/>
                        <a:cs typeface="Lato"/>
                        <a:sym typeface="Lato"/>
                      </a:endParaRPr>
                    </a:p>
                  </a:txBody>
                  <a:tcPr marT="6200" marB="0" marR="6200" marL="6200" anchor="ctr">
                    <a:solidFill>
                      <a:srgbClr val="B3C6E7"/>
                    </a:solidFill>
                  </a:tcPr>
                </a:tc>
                <a:tc>
                  <a:txBody>
                    <a:bodyPr/>
                    <a:lstStyle/>
                    <a:p>
                      <a:pPr indent="0" lvl="0" marL="0" marR="0" rtl="0" algn="l">
                        <a:lnSpc>
                          <a:spcPct val="100000"/>
                        </a:lnSpc>
                        <a:spcBef>
                          <a:spcPts val="0"/>
                        </a:spcBef>
                        <a:spcAft>
                          <a:spcPts val="0"/>
                        </a:spcAft>
                        <a:buNone/>
                      </a:pPr>
                      <a:r>
                        <a:rPr lang="es-ES" sz="1800" u="none" cap="none" strike="noStrike"/>
                        <a:t>Poland </a:t>
                      </a:r>
                      <a:endParaRPr b="0" i="0" sz="1800" u="none" cap="none" strike="noStrike">
                        <a:solidFill>
                          <a:srgbClr val="000000"/>
                        </a:solidFill>
                        <a:latin typeface="Lato"/>
                        <a:ea typeface="Lato"/>
                        <a:cs typeface="Lato"/>
                        <a:sym typeface="Lato"/>
                      </a:endParaRPr>
                    </a:p>
                  </a:txBody>
                  <a:tcPr marT="6200" marB="0" marR="6200" marL="6200" anchor="ctr">
                    <a:solidFill>
                      <a:srgbClr val="B3C6E7"/>
                    </a:solidFill>
                  </a:tcPr>
                </a:tc>
                <a:tc>
                  <a:txBody>
                    <a:bodyPr/>
                    <a:lstStyle/>
                    <a:p>
                      <a:pPr indent="0" lvl="0" marL="0" marR="0" rtl="0" algn="l">
                        <a:lnSpc>
                          <a:spcPct val="100000"/>
                        </a:lnSpc>
                        <a:spcBef>
                          <a:spcPts val="0"/>
                        </a:spcBef>
                        <a:spcAft>
                          <a:spcPts val="0"/>
                        </a:spcAft>
                        <a:buNone/>
                      </a:pPr>
                      <a:r>
                        <a:rPr lang="es-ES" sz="1800" u="none" cap="none" strike="noStrike"/>
                        <a:t>Ukraine </a:t>
                      </a:r>
                      <a:endParaRPr b="0" i="0" sz="1800" u="none" cap="none" strike="noStrike">
                        <a:solidFill>
                          <a:srgbClr val="000000"/>
                        </a:solidFill>
                        <a:latin typeface="Lato"/>
                        <a:ea typeface="Lato"/>
                        <a:cs typeface="Lato"/>
                        <a:sym typeface="Lato"/>
                      </a:endParaRPr>
                    </a:p>
                  </a:txBody>
                  <a:tcPr marT="6200" marB="0" marR="6200" marL="6200" anchor="ctr">
                    <a:solidFill>
                      <a:srgbClr val="B3C6E7"/>
                    </a:solidFill>
                  </a:tcPr>
                </a:tc>
              </a:tr>
              <a:tr h="347225">
                <a:tc>
                  <a:txBody>
                    <a:bodyPr/>
                    <a:lstStyle/>
                    <a:p>
                      <a:pPr indent="0" lvl="0" marL="0" marR="0" rtl="0" algn="l">
                        <a:lnSpc>
                          <a:spcPct val="100000"/>
                        </a:lnSpc>
                        <a:spcBef>
                          <a:spcPts val="0"/>
                        </a:spcBef>
                        <a:spcAft>
                          <a:spcPts val="0"/>
                        </a:spcAft>
                        <a:buNone/>
                      </a:pPr>
                      <a:r>
                        <a:rPr lang="es-ES" sz="1800" u="none" cap="none" strike="noStrike"/>
                        <a:t>Faroe Islands</a:t>
                      </a:r>
                      <a:endParaRPr b="0" i="0" sz="1800" u="none" cap="none" strike="noStrike">
                        <a:solidFill>
                          <a:srgbClr val="000000"/>
                        </a:solidFill>
                        <a:latin typeface="Lato"/>
                        <a:ea typeface="Lato"/>
                        <a:cs typeface="Lato"/>
                        <a:sym typeface="Lato"/>
                      </a:endParaRPr>
                    </a:p>
                  </a:txBody>
                  <a:tcPr marT="6200" marB="0" marR="6200" marL="74400" anchor="ctr">
                    <a:solidFill>
                      <a:srgbClr val="B3C6E7"/>
                    </a:solidFill>
                  </a:tcPr>
                </a:tc>
                <a:tc>
                  <a:txBody>
                    <a:bodyPr/>
                    <a:lstStyle/>
                    <a:p>
                      <a:pPr indent="0" lvl="0" marL="0" marR="0" rtl="0" algn="l">
                        <a:lnSpc>
                          <a:spcPct val="100000"/>
                        </a:lnSpc>
                        <a:spcBef>
                          <a:spcPts val="0"/>
                        </a:spcBef>
                        <a:spcAft>
                          <a:spcPts val="0"/>
                        </a:spcAft>
                        <a:buNone/>
                      </a:pPr>
                      <a:r>
                        <a:rPr lang="es-ES" sz="1800" u="none" cap="none" strike="noStrike"/>
                        <a:t>Latvia </a:t>
                      </a:r>
                      <a:endParaRPr b="0" i="0" sz="1800" u="none" cap="none" strike="noStrike">
                        <a:solidFill>
                          <a:srgbClr val="000000"/>
                        </a:solidFill>
                        <a:latin typeface="Lato"/>
                        <a:ea typeface="Lato"/>
                        <a:cs typeface="Lato"/>
                        <a:sym typeface="Lato"/>
                      </a:endParaRPr>
                    </a:p>
                  </a:txBody>
                  <a:tcPr marT="6200" marB="0" marR="6200" marL="6200" anchor="ctr">
                    <a:solidFill>
                      <a:srgbClr val="B3C6E7"/>
                    </a:solidFill>
                  </a:tcPr>
                </a:tc>
                <a:tc>
                  <a:txBody>
                    <a:bodyPr/>
                    <a:lstStyle/>
                    <a:p>
                      <a:pPr indent="0" lvl="0" marL="0" marR="0" rtl="0" algn="l">
                        <a:lnSpc>
                          <a:spcPct val="100000"/>
                        </a:lnSpc>
                        <a:spcBef>
                          <a:spcPts val="0"/>
                        </a:spcBef>
                        <a:spcAft>
                          <a:spcPts val="0"/>
                        </a:spcAft>
                        <a:buNone/>
                      </a:pPr>
                      <a:r>
                        <a:rPr lang="es-ES" sz="1800" u="none" cap="none" strike="noStrike"/>
                        <a:t>Portugal </a:t>
                      </a:r>
                      <a:endParaRPr b="0" i="0" sz="1800" u="none" cap="none" strike="noStrike">
                        <a:solidFill>
                          <a:srgbClr val="000000"/>
                        </a:solidFill>
                        <a:latin typeface="Lato"/>
                        <a:ea typeface="Lato"/>
                        <a:cs typeface="Lato"/>
                        <a:sym typeface="Lato"/>
                      </a:endParaRPr>
                    </a:p>
                  </a:txBody>
                  <a:tcPr marT="6200" marB="0" marR="6200" marL="6200" anchor="ctr">
                    <a:solidFill>
                      <a:srgbClr val="B3C6E7"/>
                    </a:solidFill>
                  </a:tcPr>
                </a:tc>
                <a:tc>
                  <a:txBody>
                    <a:bodyPr/>
                    <a:lstStyle/>
                    <a:p>
                      <a:pPr indent="0" lvl="0" marL="0" marR="0" rtl="0" algn="l">
                        <a:lnSpc>
                          <a:spcPct val="100000"/>
                        </a:lnSpc>
                        <a:spcBef>
                          <a:spcPts val="0"/>
                        </a:spcBef>
                        <a:spcAft>
                          <a:spcPts val="0"/>
                        </a:spcAft>
                        <a:buNone/>
                      </a:pPr>
                      <a:r>
                        <a:rPr lang="es-ES" sz="1800" u="none" cap="none" strike="noStrike"/>
                        <a:t>United Kingdom</a:t>
                      </a:r>
                      <a:endParaRPr b="0" i="0" sz="1800" u="none" cap="none" strike="noStrike">
                        <a:solidFill>
                          <a:srgbClr val="000000"/>
                        </a:solidFill>
                        <a:latin typeface="Lato"/>
                        <a:ea typeface="Lato"/>
                        <a:cs typeface="Lato"/>
                        <a:sym typeface="Lato"/>
                      </a:endParaRPr>
                    </a:p>
                  </a:txBody>
                  <a:tcPr marT="6200" marB="0" marR="6200" marL="6200" anchor="ctr">
                    <a:solidFill>
                      <a:srgbClr val="B3C6E7"/>
                    </a:solid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8"/>
          <p:cNvSpPr txBox="1"/>
          <p:nvPr>
            <p:ph type="title"/>
          </p:nvPr>
        </p:nvSpPr>
        <p:spPr>
          <a:xfrm>
            <a:off x="838200" y="506641"/>
            <a:ext cx="10515600" cy="68782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8BB8E8"/>
              </a:buClr>
              <a:buSzPct val="100000"/>
              <a:buFont typeface="Helvetica Neue"/>
              <a:buNone/>
            </a:pPr>
            <a:r>
              <a:rPr lang="es-ES"/>
              <a:t>Benefits of participating</a:t>
            </a:r>
            <a:endParaRPr/>
          </a:p>
        </p:txBody>
      </p:sp>
      <p:sp>
        <p:nvSpPr>
          <p:cNvPr id="62" name="Google Shape;62;p18"/>
          <p:cNvSpPr txBox="1"/>
          <p:nvPr>
            <p:ph idx="1" type="body"/>
          </p:nvPr>
        </p:nvSpPr>
        <p:spPr>
          <a:xfrm>
            <a:off x="838200" y="1460500"/>
            <a:ext cx="7171063" cy="4351338"/>
          </a:xfrm>
          <a:prstGeom prst="rect">
            <a:avLst/>
          </a:prstGeom>
          <a:noFill/>
          <a:ln>
            <a:noFill/>
          </a:ln>
        </p:spPr>
        <p:txBody>
          <a:bodyPr anchorCtr="0" anchor="t" bIns="45700" lIns="91425" spcFirstLastPara="1" rIns="91425" wrap="square" tIns="45700">
            <a:normAutofit/>
          </a:bodyPr>
          <a:lstStyle/>
          <a:p>
            <a:pPr indent="-285750" lvl="0" marL="374650" rtl="0" algn="l">
              <a:lnSpc>
                <a:spcPct val="90000"/>
              </a:lnSpc>
              <a:spcBef>
                <a:spcPts val="0"/>
              </a:spcBef>
              <a:spcAft>
                <a:spcPts val="0"/>
              </a:spcAft>
              <a:buClr>
                <a:srgbClr val="333333"/>
              </a:buClr>
              <a:buSzPts val="1400"/>
              <a:buFont typeface="Courier New"/>
              <a:buChar char="o"/>
            </a:pPr>
            <a:r>
              <a:rPr lang="es-ES" sz="1600">
                <a:solidFill>
                  <a:schemeClr val="dk1"/>
                </a:solidFill>
                <a:latin typeface="Lato"/>
                <a:ea typeface="Lato"/>
                <a:cs typeface="Lato"/>
                <a:sym typeface="Lato"/>
              </a:rPr>
              <a:t>Inspire kids, introduce citizen science</a:t>
            </a:r>
            <a:endParaRPr/>
          </a:p>
          <a:p>
            <a:pPr indent="0" lvl="0" marL="88900" rtl="0" algn="l">
              <a:lnSpc>
                <a:spcPct val="90000"/>
              </a:lnSpc>
              <a:spcBef>
                <a:spcPts val="0"/>
              </a:spcBef>
              <a:spcAft>
                <a:spcPts val="0"/>
              </a:spcAft>
              <a:buClr>
                <a:srgbClr val="333333"/>
              </a:buClr>
              <a:buSzPts val="1400"/>
              <a:buNone/>
            </a:pPr>
            <a:r>
              <a:t/>
            </a:r>
            <a:endParaRPr sz="1600">
              <a:solidFill>
                <a:schemeClr val="dk1"/>
              </a:solidFill>
              <a:latin typeface="Lato"/>
              <a:ea typeface="Lato"/>
              <a:cs typeface="Lato"/>
              <a:sym typeface="Lato"/>
            </a:endParaRPr>
          </a:p>
          <a:p>
            <a:pPr indent="-285750" lvl="0" marL="374650" rtl="0" algn="l">
              <a:lnSpc>
                <a:spcPct val="90000"/>
              </a:lnSpc>
              <a:spcBef>
                <a:spcPts val="0"/>
              </a:spcBef>
              <a:spcAft>
                <a:spcPts val="0"/>
              </a:spcAft>
              <a:buSzPts val="1400"/>
              <a:buFont typeface="Courier New"/>
              <a:buChar char="o"/>
            </a:pPr>
            <a:r>
              <a:rPr lang="es-ES" sz="1600">
                <a:solidFill>
                  <a:schemeClr val="dk1"/>
                </a:solidFill>
                <a:latin typeface="Lato"/>
                <a:ea typeface="Lato"/>
                <a:cs typeface="Lato"/>
                <a:sym typeface="Lato"/>
              </a:rPr>
              <a:t>Funding can be used to purchase equipment, resources or training which can benefit the school and the wider school community beyond the end of the project.</a:t>
            </a:r>
            <a:endParaRPr sz="1600">
              <a:solidFill>
                <a:schemeClr val="dk1"/>
              </a:solidFill>
              <a:latin typeface="Lato"/>
              <a:ea typeface="Lato"/>
              <a:cs typeface="Lato"/>
              <a:sym typeface="Lato"/>
            </a:endParaRPr>
          </a:p>
          <a:p>
            <a:pPr indent="-196850" lvl="0" marL="374650" rtl="0" algn="l">
              <a:lnSpc>
                <a:spcPct val="90000"/>
              </a:lnSpc>
              <a:spcBef>
                <a:spcPts val="0"/>
              </a:spcBef>
              <a:spcAft>
                <a:spcPts val="0"/>
              </a:spcAft>
              <a:buClr>
                <a:srgbClr val="333333"/>
              </a:buClr>
              <a:buSzPts val="1400"/>
              <a:buFont typeface="Courier New"/>
              <a:buNone/>
            </a:pPr>
            <a:r>
              <a:t/>
            </a:r>
            <a:endParaRPr sz="1600">
              <a:solidFill>
                <a:schemeClr val="dk1"/>
              </a:solidFill>
              <a:latin typeface="Lato"/>
              <a:ea typeface="Lato"/>
              <a:cs typeface="Lato"/>
              <a:sym typeface="Lato"/>
            </a:endParaRPr>
          </a:p>
          <a:p>
            <a:pPr indent="-285750" lvl="0" marL="374650" rtl="0" algn="l">
              <a:lnSpc>
                <a:spcPct val="90000"/>
              </a:lnSpc>
              <a:spcBef>
                <a:spcPts val="0"/>
              </a:spcBef>
              <a:spcAft>
                <a:spcPts val="0"/>
              </a:spcAft>
              <a:buClr>
                <a:srgbClr val="333333"/>
              </a:buClr>
              <a:buSzPts val="1400"/>
              <a:buFont typeface="Courier New"/>
              <a:buChar char="o"/>
            </a:pPr>
            <a:r>
              <a:rPr lang="es-ES" sz="1600">
                <a:solidFill>
                  <a:schemeClr val="dk1"/>
                </a:solidFill>
                <a:latin typeface="Lato"/>
                <a:ea typeface="Lato"/>
                <a:cs typeface="Lato"/>
                <a:sym typeface="Lato"/>
              </a:rPr>
              <a:t>Support from ProBleu to join the </a:t>
            </a:r>
            <a:r>
              <a:rPr i="1" lang="es-ES" sz="1600">
                <a:solidFill>
                  <a:schemeClr val="dk1"/>
                </a:solidFill>
                <a:latin typeface="Lato"/>
                <a:ea typeface="Lato"/>
                <a:cs typeface="Lato"/>
                <a:sym typeface="Lato"/>
              </a:rPr>
              <a:t>Network of European Blue Schools</a:t>
            </a:r>
            <a:endParaRPr/>
          </a:p>
          <a:p>
            <a:pPr indent="-196850" lvl="0" marL="374650" rtl="0" algn="l">
              <a:lnSpc>
                <a:spcPct val="90000"/>
              </a:lnSpc>
              <a:spcBef>
                <a:spcPts val="0"/>
              </a:spcBef>
              <a:spcAft>
                <a:spcPts val="0"/>
              </a:spcAft>
              <a:buClr>
                <a:srgbClr val="333333"/>
              </a:buClr>
              <a:buSzPts val="1400"/>
              <a:buFont typeface="Courier New"/>
              <a:buNone/>
            </a:pPr>
            <a:r>
              <a:t/>
            </a:r>
            <a:endParaRPr sz="1600">
              <a:solidFill>
                <a:schemeClr val="dk1"/>
              </a:solidFill>
              <a:latin typeface="Lato"/>
              <a:ea typeface="Lato"/>
              <a:cs typeface="Lato"/>
              <a:sym typeface="Lato"/>
            </a:endParaRPr>
          </a:p>
          <a:p>
            <a:pPr indent="-285750" lvl="0" marL="374650" rtl="0" algn="l">
              <a:lnSpc>
                <a:spcPct val="90000"/>
              </a:lnSpc>
              <a:spcBef>
                <a:spcPts val="0"/>
              </a:spcBef>
              <a:spcAft>
                <a:spcPts val="0"/>
              </a:spcAft>
              <a:buClr>
                <a:srgbClr val="333333"/>
              </a:buClr>
              <a:buSzPts val="1400"/>
              <a:buFont typeface="Courier New"/>
              <a:buChar char="o"/>
            </a:pPr>
            <a:r>
              <a:rPr lang="es-ES" sz="1600">
                <a:solidFill>
                  <a:schemeClr val="dk1"/>
                </a:solidFill>
                <a:latin typeface="Lato"/>
                <a:ea typeface="Lato"/>
                <a:cs typeface="Lato"/>
                <a:sym typeface="Lato"/>
              </a:rPr>
              <a:t>Cooperation with other schools through twinning activities</a:t>
            </a:r>
            <a:endParaRPr/>
          </a:p>
          <a:p>
            <a:pPr indent="-196850" lvl="0" marL="374650" rtl="0" algn="l">
              <a:lnSpc>
                <a:spcPct val="90000"/>
              </a:lnSpc>
              <a:spcBef>
                <a:spcPts val="0"/>
              </a:spcBef>
              <a:spcAft>
                <a:spcPts val="0"/>
              </a:spcAft>
              <a:buClr>
                <a:srgbClr val="333333"/>
              </a:buClr>
              <a:buSzPts val="1400"/>
              <a:buFont typeface="Courier New"/>
              <a:buNone/>
            </a:pPr>
            <a:r>
              <a:t/>
            </a:r>
            <a:endParaRPr sz="1600">
              <a:solidFill>
                <a:schemeClr val="dk1"/>
              </a:solidFill>
              <a:latin typeface="Lato"/>
              <a:ea typeface="Lato"/>
              <a:cs typeface="Lato"/>
              <a:sym typeface="Lato"/>
            </a:endParaRPr>
          </a:p>
          <a:p>
            <a:pPr indent="-285750" lvl="0" marL="374650" rtl="0" algn="l">
              <a:lnSpc>
                <a:spcPct val="90000"/>
              </a:lnSpc>
              <a:spcBef>
                <a:spcPts val="0"/>
              </a:spcBef>
              <a:spcAft>
                <a:spcPts val="0"/>
              </a:spcAft>
              <a:buClr>
                <a:srgbClr val="333333"/>
              </a:buClr>
              <a:buSzPts val="1400"/>
              <a:buFont typeface="Courier New"/>
              <a:buChar char="o"/>
            </a:pPr>
            <a:r>
              <a:rPr lang="es-ES" sz="1600">
                <a:solidFill>
                  <a:schemeClr val="dk1"/>
                </a:solidFill>
                <a:latin typeface="Lato"/>
                <a:ea typeface="Lato"/>
                <a:cs typeface="Lato"/>
                <a:sym typeface="Lato"/>
              </a:rPr>
              <a:t>Participating in a large international project with potential visibility in over 40 countries</a:t>
            </a:r>
            <a:endParaRPr/>
          </a:p>
          <a:p>
            <a:pPr indent="-196850" lvl="0" marL="374650" rtl="0" algn="l">
              <a:lnSpc>
                <a:spcPct val="90000"/>
              </a:lnSpc>
              <a:spcBef>
                <a:spcPts val="0"/>
              </a:spcBef>
              <a:spcAft>
                <a:spcPts val="0"/>
              </a:spcAft>
              <a:buClr>
                <a:srgbClr val="333333"/>
              </a:buClr>
              <a:buSzPts val="1400"/>
              <a:buFont typeface="Courier New"/>
              <a:buNone/>
            </a:pPr>
            <a:r>
              <a:t/>
            </a:r>
            <a:endParaRPr sz="1600">
              <a:solidFill>
                <a:schemeClr val="dk1"/>
              </a:solidFill>
              <a:latin typeface="Lato"/>
              <a:ea typeface="Lato"/>
              <a:cs typeface="Lato"/>
              <a:sym typeface="Lato"/>
            </a:endParaRPr>
          </a:p>
          <a:p>
            <a:pPr indent="-285750" lvl="0" marL="374650" rtl="0" algn="l">
              <a:lnSpc>
                <a:spcPct val="90000"/>
              </a:lnSpc>
              <a:spcBef>
                <a:spcPts val="0"/>
              </a:spcBef>
              <a:spcAft>
                <a:spcPts val="0"/>
              </a:spcAft>
              <a:buSzPts val="1400"/>
              <a:buFont typeface="Courier New"/>
              <a:buChar char="o"/>
            </a:pPr>
            <a:r>
              <a:rPr lang="es-ES" sz="1600">
                <a:solidFill>
                  <a:schemeClr val="dk1"/>
                </a:solidFill>
                <a:latin typeface="Lato"/>
                <a:ea typeface="Lato"/>
                <a:cs typeface="Lato"/>
                <a:sym typeface="Lato"/>
              </a:rPr>
              <a:t>Access to teaching materials provided by ProBleu</a:t>
            </a:r>
            <a:endParaRPr/>
          </a:p>
          <a:p>
            <a:pPr indent="-196850" lvl="0" marL="374650" rtl="0" algn="l">
              <a:lnSpc>
                <a:spcPct val="90000"/>
              </a:lnSpc>
              <a:spcBef>
                <a:spcPts val="0"/>
              </a:spcBef>
              <a:spcAft>
                <a:spcPts val="0"/>
              </a:spcAft>
              <a:buClr>
                <a:srgbClr val="333333"/>
              </a:buClr>
              <a:buSzPts val="1400"/>
              <a:buFont typeface="Courier New"/>
              <a:buNone/>
            </a:pPr>
            <a:r>
              <a:t/>
            </a:r>
            <a:endParaRPr sz="1600">
              <a:solidFill>
                <a:schemeClr val="dk1"/>
              </a:solidFill>
              <a:latin typeface="Lato"/>
              <a:ea typeface="Lato"/>
              <a:cs typeface="Lato"/>
              <a:sym typeface="Lato"/>
            </a:endParaRPr>
          </a:p>
          <a:p>
            <a:pPr indent="-285750" lvl="0" marL="374650" rtl="0" algn="l">
              <a:lnSpc>
                <a:spcPct val="90000"/>
              </a:lnSpc>
              <a:spcBef>
                <a:spcPts val="0"/>
              </a:spcBef>
              <a:spcAft>
                <a:spcPts val="0"/>
              </a:spcAft>
              <a:buClr>
                <a:srgbClr val="333333"/>
              </a:buClr>
              <a:buSzPts val="1400"/>
              <a:buFont typeface="Courier New"/>
              <a:buChar char="o"/>
            </a:pPr>
            <a:r>
              <a:rPr b="0" i="0" lang="es-ES" sz="1600" u="none" strike="noStrike">
                <a:solidFill>
                  <a:schemeClr val="dk1"/>
                </a:solidFill>
                <a:latin typeface="Lato"/>
                <a:ea typeface="Lato"/>
                <a:cs typeface="Lato"/>
                <a:sym typeface="Lato"/>
              </a:rPr>
              <a:t>ProBleu encourages activities related to citizen science, facilitating collaboration between educators and scientists to bridge the gap between scientific research and education.  </a:t>
            </a:r>
            <a:r>
              <a:rPr lang="es-ES" sz="1600">
                <a:solidFill>
                  <a:schemeClr val="dk1"/>
                </a:solidFill>
                <a:latin typeface="Lato"/>
                <a:ea typeface="Lato"/>
                <a:cs typeface="Lato"/>
                <a:sym typeface="Lato"/>
              </a:rPr>
              <a:t> </a:t>
            </a:r>
            <a:endParaRPr/>
          </a:p>
        </p:txBody>
      </p:sp>
      <p:pic>
        <p:nvPicPr>
          <p:cNvPr id="63" name="Google Shape;63;p18"/>
          <p:cNvPicPr preferRelativeResize="0"/>
          <p:nvPr/>
        </p:nvPicPr>
        <p:blipFill rotWithShape="1">
          <a:blip r:embed="rId3">
            <a:alphaModFix/>
          </a:blip>
          <a:srcRect b="0" l="0" r="0" t="0"/>
          <a:stretch/>
        </p:blipFill>
        <p:spPr>
          <a:xfrm>
            <a:off x="8402002" y="1051326"/>
            <a:ext cx="3581922" cy="475534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9"/>
          <p:cNvSpPr txBox="1"/>
          <p:nvPr>
            <p:ph type="title"/>
          </p:nvPr>
        </p:nvSpPr>
        <p:spPr>
          <a:xfrm>
            <a:off x="838200" y="524795"/>
            <a:ext cx="10515600" cy="68782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8BB8E8"/>
              </a:buClr>
              <a:buSzPct val="100000"/>
              <a:buFont typeface="Helvetica Neue"/>
              <a:buNone/>
            </a:pPr>
            <a:r>
              <a:rPr lang="es-ES"/>
              <a:t>Activities</a:t>
            </a:r>
            <a:endParaRPr/>
          </a:p>
        </p:txBody>
      </p:sp>
      <p:sp>
        <p:nvSpPr>
          <p:cNvPr id="69" name="Google Shape;69;p19"/>
          <p:cNvSpPr txBox="1"/>
          <p:nvPr>
            <p:ph idx="1" type="body"/>
          </p:nvPr>
        </p:nvSpPr>
        <p:spPr>
          <a:xfrm>
            <a:off x="838200" y="1460500"/>
            <a:ext cx="6939708" cy="4351338"/>
          </a:xfrm>
          <a:prstGeom prst="rect">
            <a:avLst/>
          </a:prstGeom>
          <a:noFill/>
          <a:ln>
            <a:noFill/>
          </a:ln>
        </p:spPr>
        <p:txBody>
          <a:bodyPr anchorCtr="0" anchor="t" bIns="45700" lIns="91425" spcFirstLastPara="1" rIns="91425" wrap="square" tIns="45700">
            <a:normAutofit/>
          </a:bodyPr>
          <a:lstStyle/>
          <a:p>
            <a:pPr indent="-342900" lvl="0" marL="431800" rtl="0" algn="l">
              <a:lnSpc>
                <a:spcPct val="100000"/>
              </a:lnSpc>
              <a:spcBef>
                <a:spcPts val="0"/>
              </a:spcBef>
              <a:spcAft>
                <a:spcPts val="0"/>
              </a:spcAft>
              <a:buClr>
                <a:srgbClr val="333333"/>
              </a:buClr>
              <a:buSzPts val="1400"/>
              <a:buFont typeface="Courier New"/>
              <a:buChar char="o"/>
            </a:pPr>
            <a:r>
              <a:rPr lang="es-ES" sz="2400">
                <a:latin typeface="Lato"/>
                <a:ea typeface="Lato"/>
                <a:cs typeface="Lato"/>
                <a:sym typeface="Lato"/>
              </a:rPr>
              <a:t>Data collection</a:t>
            </a:r>
            <a:endParaRPr/>
          </a:p>
          <a:p>
            <a:pPr indent="-342900" lvl="0" marL="431800" rtl="0" algn="l">
              <a:lnSpc>
                <a:spcPct val="100000"/>
              </a:lnSpc>
              <a:spcBef>
                <a:spcPts val="0"/>
              </a:spcBef>
              <a:spcAft>
                <a:spcPts val="0"/>
              </a:spcAft>
              <a:buClr>
                <a:srgbClr val="333333"/>
              </a:buClr>
              <a:buSzPts val="1400"/>
              <a:buFont typeface="Courier New"/>
              <a:buChar char="o"/>
            </a:pPr>
            <a:r>
              <a:rPr lang="es-ES" sz="2400">
                <a:latin typeface="Lato"/>
                <a:ea typeface="Lato"/>
                <a:cs typeface="Lato"/>
                <a:sym typeface="Lato"/>
              </a:rPr>
              <a:t>Workshops, meetings, conferences, training, field trips, exhibitions </a:t>
            </a:r>
            <a:endParaRPr/>
          </a:p>
          <a:p>
            <a:pPr indent="-342900" lvl="0" marL="431800" rtl="0" algn="l">
              <a:lnSpc>
                <a:spcPct val="100000"/>
              </a:lnSpc>
              <a:spcBef>
                <a:spcPts val="0"/>
              </a:spcBef>
              <a:spcAft>
                <a:spcPts val="0"/>
              </a:spcAft>
              <a:buClr>
                <a:srgbClr val="333333"/>
              </a:buClr>
              <a:buSzPts val="1400"/>
              <a:buFont typeface="Courier New"/>
              <a:buChar char="o"/>
            </a:pPr>
            <a:r>
              <a:rPr lang="es-ES" sz="2400">
                <a:latin typeface="Lato"/>
                <a:ea typeface="Lato"/>
                <a:cs typeface="Lato"/>
                <a:sym typeface="Lato"/>
              </a:rPr>
              <a:t>Development and delivery of teaching units, individual lessons and practical exercises</a:t>
            </a:r>
            <a:endParaRPr/>
          </a:p>
          <a:p>
            <a:pPr indent="-342900" lvl="0" marL="431800" rtl="0" algn="l">
              <a:lnSpc>
                <a:spcPct val="100000"/>
              </a:lnSpc>
              <a:spcBef>
                <a:spcPts val="0"/>
              </a:spcBef>
              <a:spcAft>
                <a:spcPts val="0"/>
              </a:spcAft>
              <a:buClr>
                <a:srgbClr val="333333"/>
              </a:buClr>
              <a:buSzPts val="1400"/>
              <a:buFont typeface="Courier New"/>
              <a:buChar char="o"/>
            </a:pPr>
            <a:r>
              <a:rPr lang="es-ES" sz="2400">
                <a:latin typeface="Lato"/>
                <a:ea typeface="Lato"/>
                <a:cs typeface="Lato"/>
                <a:sym typeface="Lato"/>
              </a:rPr>
              <a:t>Research-based activities</a:t>
            </a:r>
            <a:endParaRPr/>
          </a:p>
          <a:p>
            <a:pPr indent="-342900" lvl="0" marL="431800" rtl="0" algn="l">
              <a:lnSpc>
                <a:spcPct val="100000"/>
              </a:lnSpc>
              <a:spcBef>
                <a:spcPts val="0"/>
              </a:spcBef>
              <a:spcAft>
                <a:spcPts val="0"/>
              </a:spcAft>
              <a:buClr>
                <a:srgbClr val="333333"/>
              </a:buClr>
              <a:buSzPts val="1400"/>
              <a:buFont typeface="Courier New"/>
              <a:buChar char="o"/>
            </a:pPr>
            <a:r>
              <a:rPr lang="es-ES" sz="2400">
                <a:latin typeface="Lato"/>
                <a:ea typeface="Lato"/>
                <a:cs typeface="Lato"/>
                <a:sym typeface="Lato"/>
              </a:rPr>
              <a:t>Creative performances</a:t>
            </a:r>
            <a:endParaRPr/>
          </a:p>
          <a:p>
            <a:pPr indent="-342900" lvl="0" marL="431800" rtl="0" algn="l">
              <a:lnSpc>
                <a:spcPct val="100000"/>
              </a:lnSpc>
              <a:spcBef>
                <a:spcPts val="0"/>
              </a:spcBef>
              <a:spcAft>
                <a:spcPts val="0"/>
              </a:spcAft>
              <a:buClr>
                <a:srgbClr val="333333"/>
              </a:buClr>
              <a:buSzPts val="1400"/>
              <a:buFont typeface="Courier New"/>
              <a:buChar char="o"/>
            </a:pPr>
            <a:r>
              <a:rPr lang="es-ES" sz="2400">
                <a:latin typeface="Lato"/>
                <a:ea typeface="Lato"/>
                <a:cs typeface="Lato"/>
                <a:sym typeface="Lato"/>
              </a:rPr>
              <a:t>Documentaries filmed by students</a:t>
            </a:r>
            <a:endParaRPr/>
          </a:p>
          <a:p>
            <a:pPr indent="-342900" lvl="0" marL="431800" rtl="0" algn="l">
              <a:lnSpc>
                <a:spcPct val="100000"/>
              </a:lnSpc>
              <a:spcBef>
                <a:spcPts val="0"/>
              </a:spcBef>
              <a:spcAft>
                <a:spcPts val="0"/>
              </a:spcAft>
              <a:buClr>
                <a:srgbClr val="333333"/>
              </a:buClr>
              <a:buSzPts val="1400"/>
              <a:buFont typeface="Courier New"/>
              <a:buChar char="o"/>
            </a:pPr>
            <a:r>
              <a:rPr lang="es-ES" sz="2400">
                <a:latin typeface="Lato"/>
                <a:ea typeface="Lato"/>
                <a:cs typeface="Lato"/>
                <a:sym typeface="Lato"/>
              </a:rPr>
              <a:t>Competitions</a:t>
            </a:r>
            <a:endParaRPr/>
          </a:p>
          <a:p>
            <a:pPr indent="-342900" lvl="0" marL="431800" rtl="0" algn="l">
              <a:lnSpc>
                <a:spcPct val="100000"/>
              </a:lnSpc>
              <a:spcBef>
                <a:spcPts val="0"/>
              </a:spcBef>
              <a:spcAft>
                <a:spcPts val="0"/>
              </a:spcAft>
              <a:buClr>
                <a:srgbClr val="333333"/>
              </a:buClr>
              <a:buSzPts val="1400"/>
              <a:buFont typeface="Courier New"/>
              <a:buChar char="o"/>
            </a:pPr>
            <a:r>
              <a:rPr lang="es-ES" sz="2400">
                <a:latin typeface="Lato"/>
                <a:ea typeface="Lato"/>
                <a:cs typeface="Lato"/>
                <a:sym typeface="Lato"/>
              </a:rPr>
              <a:t>Collaborating with other schools</a:t>
            </a:r>
            <a:endParaRPr sz="1800">
              <a:latin typeface="Lato"/>
              <a:ea typeface="Lato"/>
              <a:cs typeface="Lato"/>
              <a:sym typeface="Lato"/>
            </a:endParaRPr>
          </a:p>
        </p:txBody>
      </p:sp>
      <p:pic>
        <p:nvPicPr>
          <p:cNvPr id="70" name="Google Shape;70;p19"/>
          <p:cNvPicPr preferRelativeResize="0"/>
          <p:nvPr/>
        </p:nvPicPr>
        <p:blipFill rotWithShape="1">
          <a:blip r:embed="rId3">
            <a:alphaModFix/>
          </a:blip>
          <a:srcRect b="0" l="0" r="0" t="0"/>
          <a:stretch/>
        </p:blipFill>
        <p:spPr>
          <a:xfrm>
            <a:off x="8148154" y="1460500"/>
            <a:ext cx="3246303" cy="4311107"/>
          </a:xfrm>
          <a:prstGeom prst="rect">
            <a:avLst/>
          </a:prstGeom>
          <a:noFill/>
          <a:ln>
            <a:noFill/>
          </a:ln>
        </p:spPr>
      </p:pic>
      <p:pic>
        <p:nvPicPr>
          <p:cNvPr id="71" name="Google Shape;71;p19"/>
          <p:cNvPicPr preferRelativeResize="0"/>
          <p:nvPr/>
        </p:nvPicPr>
        <p:blipFill rotWithShape="1">
          <a:blip r:embed="rId4">
            <a:alphaModFix/>
          </a:blip>
          <a:srcRect b="0" l="0" r="0" t="0"/>
          <a:stretch/>
        </p:blipFill>
        <p:spPr>
          <a:xfrm>
            <a:off x="8148154" y="541396"/>
            <a:ext cx="3246304" cy="243472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20"/>
          <p:cNvSpPr txBox="1"/>
          <p:nvPr>
            <p:ph type="title"/>
          </p:nvPr>
        </p:nvSpPr>
        <p:spPr>
          <a:xfrm>
            <a:off x="838200" y="702252"/>
            <a:ext cx="10515600" cy="68782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8BB8E8"/>
              </a:buClr>
              <a:buSzPct val="100000"/>
              <a:buFont typeface="Helvetica Neue"/>
              <a:buNone/>
            </a:pPr>
            <a:r>
              <a:rPr lang="es-ES"/>
              <a:t>Available funding</a:t>
            </a:r>
            <a:endParaRPr/>
          </a:p>
        </p:txBody>
      </p:sp>
      <p:sp>
        <p:nvSpPr>
          <p:cNvPr id="77" name="Google Shape;77;p20"/>
          <p:cNvSpPr txBox="1"/>
          <p:nvPr>
            <p:ph idx="1" type="body"/>
          </p:nvPr>
        </p:nvSpPr>
        <p:spPr>
          <a:xfrm>
            <a:off x="838200" y="1460500"/>
            <a:ext cx="4361761" cy="4351338"/>
          </a:xfrm>
          <a:prstGeom prst="rect">
            <a:avLst/>
          </a:prstGeom>
          <a:noFill/>
          <a:ln>
            <a:noFill/>
          </a:ln>
        </p:spPr>
        <p:txBody>
          <a:bodyPr anchorCtr="0" anchor="t" bIns="45700" lIns="91425" spcFirstLastPara="1" rIns="91425" wrap="square" tIns="45700">
            <a:normAutofit/>
          </a:bodyPr>
          <a:lstStyle/>
          <a:p>
            <a:pPr indent="0" lvl="0" marL="139700" rtl="0" algn="just">
              <a:lnSpc>
                <a:spcPct val="90000"/>
              </a:lnSpc>
              <a:spcBef>
                <a:spcPts val="0"/>
              </a:spcBef>
              <a:spcAft>
                <a:spcPts val="0"/>
              </a:spcAft>
              <a:buSzPts val="1400"/>
              <a:buNone/>
            </a:pPr>
            <a:r>
              <a:t/>
            </a:r>
            <a:endParaRPr sz="2400"/>
          </a:p>
          <a:p>
            <a:pPr indent="0" lvl="0" marL="139700" rtl="0" algn="just">
              <a:lnSpc>
                <a:spcPct val="90000"/>
              </a:lnSpc>
              <a:spcBef>
                <a:spcPts val="0"/>
              </a:spcBef>
              <a:spcAft>
                <a:spcPts val="0"/>
              </a:spcAft>
              <a:buSzPts val="1400"/>
              <a:buNone/>
            </a:pPr>
            <a:r>
              <a:t/>
            </a:r>
            <a:endParaRPr sz="2400">
              <a:latin typeface="Lato"/>
              <a:ea typeface="Lato"/>
              <a:cs typeface="Lato"/>
              <a:sym typeface="Lato"/>
            </a:endParaRPr>
          </a:p>
          <a:p>
            <a:pPr indent="0" lvl="0" marL="139700" rtl="0" algn="just">
              <a:lnSpc>
                <a:spcPct val="90000"/>
              </a:lnSpc>
              <a:spcBef>
                <a:spcPts val="0"/>
              </a:spcBef>
              <a:spcAft>
                <a:spcPts val="0"/>
              </a:spcAft>
              <a:buSzPts val="1400"/>
              <a:buNone/>
            </a:pPr>
            <a:r>
              <a:rPr lang="es-ES" sz="2400">
                <a:latin typeface="Lato"/>
                <a:ea typeface="Lato"/>
                <a:cs typeface="Lato"/>
                <a:sym typeface="Lato"/>
              </a:rPr>
              <a:t>For small-scale projects</a:t>
            </a:r>
            <a:endParaRPr/>
          </a:p>
          <a:p>
            <a:pPr indent="-317500" lvl="0" marL="457200" rtl="0" algn="just">
              <a:lnSpc>
                <a:spcPct val="90000"/>
              </a:lnSpc>
              <a:spcBef>
                <a:spcPts val="0"/>
              </a:spcBef>
              <a:spcAft>
                <a:spcPts val="0"/>
              </a:spcAft>
              <a:buSzPts val="1400"/>
              <a:buFont typeface="Courier New"/>
              <a:buChar char="o"/>
            </a:pPr>
            <a:r>
              <a:rPr lang="es-ES" sz="2400">
                <a:latin typeface="Lato"/>
                <a:ea typeface="Lato"/>
                <a:cs typeface="Lato"/>
                <a:sym typeface="Lato"/>
              </a:rPr>
              <a:t>up to € 2500 </a:t>
            </a:r>
            <a:endParaRPr/>
          </a:p>
          <a:p>
            <a:pPr indent="-228600" lvl="0" marL="457200" rtl="0" algn="just">
              <a:lnSpc>
                <a:spcPct val="90000"/>
              </a:lnSpc>
              <a:spcBef>
                <a:spcPts val="0"/>
              </a:spcBef>
              <a:spcAft>
                <a:spcPts val="0"/>
              </a:spcAft>
              <a:buSzPts val="1400"/>
              <a:buNone/>
            </a:pPr>
            <a:r>
              <a:t/>
            </a:r>
            <a:endParaRPr sz="2400">
              <a:latin typeface="Lato"/>
              <a:ea typeface="Lato"/>
              <a:cs typeface="Lato"/>
              <a:sym typeface="Lato"/>
            </a:endParaRPr>
          </a:p>
          <a:p>
            <a:pPr indent="0" lvl="0" marL="139700" rtl="0" algn="just">
              <a:lnSpc>
                <a:spcPct val="90000"/>
              </a:lnSpc>
              <a:spcBef>
                <a:spcPts val="0"/>
              </a:spcBef>
              <a:spcAft>
                <a:spcPts val="0"/>
              </a:spcAft>
              <a:buSzPts val="1400"/>
              <a:buNone/>
            </a:pPr>
            <a:r>
              <a:rPr lang="es-ES" sz="2400">
                <a:latin typeface="Lato"/>
                <a:ea typeface="Lato"/>
                <a:cs typeface="Lato"/>
                <a:sym typeface="Lato"/>
              </a:rPr>
              <a:t>For medium-scale projects</a:t>
            </a:r>
            <a:endParaRPr/>
          </a:p>
          <a:p>
            <a:pPr indent="-317500" lvl="0" marL="457200" rtl="0" algn="just">
              <a:lnSpc>
                <a:spcPct val="90000"/>
              </a:lnSpc>
              <a:spcBef>
                <a:spcPts val="0"/>
              </a:spcBef>
              <a:spcAft>
                <a:spcPts val="0"/>
              </a:spcAft>
              <a:buSzPts val="1400"/>
              <a:buFont typeface="Courier New"/>
              <a:buChar char="o"/>
            </a:pPr>
            <a:r>
              <a:rPr lang="es-ES" sz="2400">
                <a:latin typeface="Lato"/>
                <a:ea typeface="Lato"/>
                <a:cs typeface="Lato"/>
                <a:sym typeface="Lato"/>
              </a:rPr>
              <a:t>up to € 5000</a:t>
            </a:r>
            <a:endParaRPr sz="2400">
              <a:latin typeface="Lato"/>
              <a:ea typeface="Lato"/>
              <a:cs typeface="Lato"/>
              <a:sym typeface="Lato"/>
            </a:endParaRPr>
          </a:p>
          <a:p>
            <a:pPr indent="0" lvl="0" marL="139700" rtl="0" algn="just">
              <a:lnSpc>
                <a:spcPct val="90000"/>
              </a:lnSpc>
              <a:spcBef>
                <a:spcPts val="0"/>
              </a:spcBef>
              <a:spcAft>
                <a:spcPts val="0"/>
              </a:spcAft>
              <a:buSzPts val="1400"/>
              <a:buNone/>
            </a:pPr>
            <a:r>
              <a:t/>
            </a:r>
            <a:endParaRPr sz="2400">
              <a:latin typeface="Lato"/>
              <a:ea typeface="Lato"/>
              <a:cs typeface="Lato"/>
              <a:sym typeface="Lato"/>
            </a:endParaRPr>
          </a:p>
          <a:p>
            <a:pPr indent="0" lvl="0" marL="139700" rtl="0" algn="just">
              <a:lnSpc>
                <a:spcPct val="90000"/>
              </a:lnSpc>
              <a:spcBef>
                <a:spcPts val="0"/>
              </a:spcBef>
              <a:spcAft>
                <a:spcPts val="0"/>
              </a:spcAft>
              <a:buSzPts val="1400"/>
              <a:buNone/>
            </a:pPr>
            <a:r>
              <a:rPr lang="es-ES" sz="2400">
                <a:latin typeface="Lato"/>
                <a:ea typeface="Lato"/>
                <a:cs typeface="Lato"/>
                <a:sym typeface="Lato"/>
              </a:rPr>
              <a:t>For large-scale projects</a:t>
            </a:r>
            <a:endParaRPr/>
          </a:p>
          <a:p>
            <a:pPr indent="-317500" lvl="0" marL="457200" rtl="0" algn="just">
              <a:lnSpc>
                <a:spcPct val="90000"/>
              </a:lnSpc>
              <a:spcBef>
                <a:spcPts val="0"/>
              </a:spcBef>
              <a:spcAft>
                <a:spcPts val="0"/>
              </a:spcAft>
              <a:buSzPts val="1400"/>
              <a:buFont typeface="Courier New"/>
              <a:buChar char="o"/>
            </a:pPr>
            <a:r>
              <a:rPr lang="es-ES" sz="2400">
                <a:latin typeface="Lato"/>
                <a:ea typeface="Lato"/>
                <a:cs typeface="Lato"/>
                <a:sym typeface="Lato"/>
              </a:rPr>
              <a:t>up to € 7500</a:t>
            </a:r>
            <a:endParaRPr sz="1600">
              <a:latin typeface="Lato"/>
              <a:ea typeface="Lato"/>
              <a:cs typeface="Lato"/>
              <a:sym typeface="Lato"/>
            </a:endParaRPr>
          </a:p>
        </p:txBody>
      </p:sp>
      <p:sp>
        <p:nvSpPr>
          <p:cNvPr id="78" name="Google Shape;78;p20"/>
          <p:cNvSpPr txBox="1"/>
          <p:nvPr/>
        </p:nvSpPr>
        <p:spPr>
          <a:xfrm>
            <a:off x="5985831" y="2112675"/>
            <a:ext cx="5367969" cy="267765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s-ES" sz="2400" u="none" cap="none" strike="noStrike">
                <a:solidFill>
                  <a:srgbClr val="000000"/>
                </a:solidFill>
                <a:latin typeface="Lato"/>
                <a:ea typeface="Lato"/>
                <a:cs typeface="Lato"/>
                <a:sym typeface="Lato"/>
              </a:rPr>
              <a:t>The funding covers expenses such as: </a:t>
            </a:r>
            <a:endParaRPr/>
          </a:p>
          <a:p>
            <a:pPr indent="-285750" lvl="0" marL="285750" marR="0" rtl="0" algn="l">
              <a:lnSpc>
                <a:spcPct val="100000"/>
              </a:lnSpc>
              <a:spcBef>
                <a:spcPts val="0"/>
              </a:spcBef>
              <a:spcAft>
                <a:spcPts val="0"/>
              </a:spcAft>
              <a:buClr>
                <a:srgbClr val="000000"/>
              </a:buClr>
              <a:buSzPts val="2400"/>
              <a:buFont typeface="Courier New"/>
              <a:buChar char="o"/>
            </a:pPr>
            <a:r>
              <a:rPr b="0" i="0" lang="es-ES" sz="2400" u="none" cap="none" strike="noStrike">
                <a:solidFill>
                  <a:srgbClr val="000000"/>
                </a:solidFill>
                <a:latin typeface="Lato"/>
                <a:ea typeface="Lato"/>
                <a:cs typeface="Lato"/>
                <a:sym typeface="Lato"/>
              </a:rPr>
              <a:t>Travel </a:t>
            </a:r>
            <a:endParaRPr/>
          </a:p>
          <a:p>
            <a:pPr indent="-285750" lvl="0" marL="285750" marR="0" rtl="0" algn="l">
              <a:lnSpc>
                <a:spcPct val="100000"/>
              </a:lnSpc>
              <a:spcBef>
                <a:spcPts val="0"/>
              </a:spcBef>
              <a:spcAft>
                <a:spcPts val="0"/>
              </a:spcAft>
              <a:buClr>
                <a:srgbClr val="000000"/>
              </a:buClr>
              <a:buSzPts val="2400"/>
              <a:buFont typeface="Courier New"/>
              <a:buChar char="o"/>
            </a:pPr>
            <a:r>
              <a:rPr b="0" i="0" lang="es-ES" sz="2400" u="none" cap="none" strike="noStrike">
                <a:solidFill>
                  <a:srgbClr val="000000"/>
                </a:solidFill>
                <a:latin typeface="Lato"/>
                <a:ea typeface="Lato"/>
                <a:cs typeface="Lato"/>
                <a:sym typeface="Lato"/>
              </a:rPr>
              <a:t>Accommodation </a:t>
            </a:r>
            <a:endParaRPr/>
          </a:p>
          <a:p>
            <a:pPr indent="-285750" lvl="0" marL="285750" marR="0" rtl="0" algn="l">
              <a:lnSpc>
                <a:spcPct val="100000"/>
              </a:lnSpc>
              <a:spcBef>
                <a:spcPts val="0"/>
              </a:spcBef>
              <a:spcAft>
                <a:spcPts val="0"/>
              </a:spcAft>
              <a:buClr>
                <a:srgbClr val="000000"/>
              </a:buClr>
              <a:buSzPts val="2400"/>
              <a:buFont typeface="Courier New"/>
              <a:buChar char="o"/>
            </a:pPr>
            <a:r>
              <a:rPr b="0" i="0" lang="es-ES" sz="2400" u="none" cap="none" strike="noStrike">
                <a:solidFill>
                  <a:srgbClr val="000000"/>
                </a:solidFill>
                <a:latin typeface="Lato"/>
                <a:ea typeface="Lato"/>
                <a:cs typeface="Lato"/>
                <a:sym typeface="Lato"/>
              </a:rPr>
              <a:t>Subsistence </a:t>
            </a:r>
            <a:endParaRPr/>
          </a:p>
          <a:p>
            <a:pPr indent="-285750" lvl="0" marL="285750" marR="0" rtl="0" algn="l">
              <a:lnSpc>
                <a:spcPct val="100000"/>
              </a:lnSpc>
              <a:spcBef>
                <a:spcPts val="0"/>
              </a:spcBef>
              <a:spcAft>
                <a:spcPts val="0"/>
              </a:spcAft>
              <a:buClr>
                <a:srgbClr val="000000"/>
              </a:buClr>
              <a:buSzPts val="2400"/>
              <a:buFont typeface="Courier New"/>
              <a:buChar char="o"/>
            </a:pPr>
            <a:r>
              <a:rPr b="0" i="0" lang="es-ES" sz="2400" u="none" cap="none" strike="noStrike">
                <a:solidFill>
                  <a:srgbClr val="000000"/>
                </a:solidFill>
                <a:latin typeface="Lato"/>
                <a:ea typeface="Lato"/>
                <a:cs typeface="Lato"/>
                <a:sym typeface="Lato"/>
              </a:rPr>
              <a:t>Purchase and renting of equipment </a:t>
            </a:r>
            <a:endParaRPr/>
          </a:p>
          <a:p>
            <a:pPr indent="-285750" lvl="0" marL="285750" marR="0" rtl="0" algn="l">
              <a:lnSpc>
                <a:spcPct val="100000"/>
              </a:lnSpc>
              <a:spcBef>
                <a:spcPts val="0"/>
              </a:spcBef>
              <a:spcAft>
                <a:spcPts val="0"/>
              </a:spcAft>
              <a:buClr>
                <a:srgbClr val="000000"/>
              </a:buClr>
              <a:buSzPts val="2400"/>
              <a:buFont typeface="Courier New"/>
              <a:buChar char="o"/>
            </a:pPr>
            <a:r>
              <a:rPr b="0" i="0" lang="es-ES" sz="2400" u="none" cap="none" strike="noStrike">
                <a:solidFill>
                  <a:srgbClr val="000000"/>
                </a:solidFill>
                <a:latin typeface="Lato"/>
                <a:ea typeface="Lato"/>
                <a:cs typeface="Lato"/>
                <a:sym typeface="Lato"/>
              </a:rPr>
              <a:t>Consumables</a:t>
            </a:r>
            <a:endParaRPr/>
          </a:p>
          <a:p>
            <a:pPr indent="-285750" lvl="0" marL="285750" marR="0" rtl="0" algn="l">
              <a:lnSpc>
                <a:spcPct val="100000"/>
              </a:lnSpc>
              <a:spcBef>
                <a:spcPts val="0"/>
              </a:spcBef>
              <a:spcAft>
                <a:spcPts val="0"/>
              </a:spcAft>
              <a:buClr>
                <a:srgbClr val="000000"/>
              </a:buClr>
              <a:buSzPts val="2400"/>
              <a:buFont typeface="Courier New"/>
              <a:buChar char="o"/>
            </a:pPr>
            <a:r>
              <a:rPr b="0" i="0" lang="es-ES" sz="2400" u="none" cap="none" strike="noStrike">
                <a:solidFill>
                  <a:srgbClr val="000000"/>
                </a:solidFill>
                <a:latin typeface="Lato"/>
                <a:ea typeface="Lato"/>
                <a:cs typeface="Lato"/>
                <a:sym typeface="Lato"/>
              </a:rPr>
              <a:t>Subcontracting</a:t>
            </a:r>
            <a:endParaRPr b="0" i="0" sz="2400" u="none" cap="none" strike="noStrike">
              <a:solidFill>
                <a:srgbClr val="000000"/>
              </a:solidFill>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2" name="Shape 82"/>
        <p:cNvGrpSpPr/>
        <p:nvPr/>
      </p:nvGrpSpPr>
      <p:grpSpPr>
        <a:xfrm>
          <a:off x="0" y="0"/>
          <a:ext cx="0" cy="0"/>
          <a:chOff x="0" y="0"/>
          <a:chExt cx="0" cy="0"/>
        </a:xfrm>
      </p:grpSpPr>
      <p:sp>
        <p:nvSpPr>
          <p:cNvPr id="83" name="Google Shape;83;p21"/>
          <p:cNvSpPr txBox="1"/>
          <p:nvPr>
            <p:ph type="title"/>
          </p:nvPr>
        </p:nvSpPr>
        <p:spPr>
          <a:xfrm>
            <a:off x="758952" y="466344"/>
            <a:ext cx="6894576" cy="178308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rgbClr val="8BB8E8"/>
              </a:buClr>
              <a:buSzPct val="100000"/>
              <a:buFont typeface="Helvetica Neue"/>
              <a:buNone/>
            </a:pPr>
            <a:r>
              <a:rPr lang="es-ES" sz="5400">
                <a:highlight>
                  <a:srgbClr val="FFFF00"/>
                </a:highlight>
              </a:rPr>
              <a:t>Funded project example on marine environment</a:t>
            </a:r>
            <a:endParaRPr/>
          </a:p>
        </p:txBody>
      </p:sp>
      <p:sp>
        <p:nvSpPr>
          <p:cNvPr id="84" name="Google Shape;84;p21"/>
          <p:cNvSpPr txBox="1"/>
          <p:nvPr>
            <p:ph idx="1" type="body"/>
          </p:nvPr>
        </p:nvSpPr>
        <p:spPr>
          <a:xfrm>
            <a:off x="640080" y="2706624"/>
            <a:ext cx="6894576" cy="3483864"/>
          </a:xfrm>
          <a:prstGeom prst="rect">
            <a:avLst/>
          </a:prstGeom>
          <a:noFill/>
          <a:ln>
            <a:noFill/>
          </a:ln>
        </p:spPr>
        <p:txBody>
          <a:bodyPr anchorCtr="0" anchor="t" bIns="45700" lIns="91425" spcFirstLastPara="1" rIns="91425" wrap="square" tIns="45700">
            <a:normAutofit fontScale="85000" lnSpcReduction="10000"/>
          </a:bodyPr>
          <a:lstStyle/>
          <a:p>
            <a:pPr indent="0" lvl="0" marL="139700" rtl="0" algn="l">
              <a:lnSpc>
                <a:spcPct val="90000"/>
              </a:lnSpc>
              <a:spcBef>
                <a:spcPts val="1000"/>
              </a:spcBef>
              <a:spcAft>
                <a:spcPts val="0"/>
              </a:spcAft>
              <a:buSzPct val="117647"/>
              <a:buNone/>
            </a:pPr>
            <a:r>
              <a:rPr b="1" lang="es-ES">
                <a:highlight>
                  <a:srgbClr val="FFFF00"/>
                </a:highlight>
                <a:latin typeface="Lato"/>
                <a:ea typeface="Lato"/>
                <a:cs typeface="Lato"/>
                <a:sym typeface="Lato"/>
              </a:rPr>
              <a:t>‘Let’s Form Marine Shelters’ – Secondary school marine project in Spain</a:t>
            </a:r>
            <a:endParaRPr/>
          </a:p>
          <a:p>
            <a:pPr indent="-317500" lvl="0" marL="457200" rtl="0" algn="l">
              <a:lnSpc>
                <a:spcPct val="90000"/>
              </a:lnSpc>
              <a:spcBef>
                <a:spcPts val="1000"/>
              </a:spcBef>
              <a:spcAft>
                <a:spcPts val="0"/>
              </a:spcAft>
              <a:buSzPct val="117647"/>
              <a:buFont typeface="Courier New"/>
              <a:buChar char="o"/>
            </a:pPr>
            <a:r>
              <a:rPr lang="es-ES">
                <a:highlight>
                  <a:srgbClr val="FFFF00"/>
                </a:highlight>
                <a:latin typeface="Lato"/>
                <a:ea typeface="Lato"/>
                <a:cs typeface="Lato"/>
                <a:sym typeface="Lato"/>
              </a:rPr>
              <a:t>The project is based on teaching students about the critically endangered species </a:t>
            </a:r>
            <a:r>
              <a:rPr i="1" lang="es-ES">
                <a:highlight>
                  <a:srgbClr val="FFFF00"/>
                </a:highlight>
                <a:latin typeface="Lato"/>
                <a:ea typeface="Lato"/>
                <a:cs typeface="Lato"/>
                <a:sym typeface="Lato"/>
              </a:rPr>
              <a:t>Syngnathus hippocampus </a:t>
            </a:r>
            <a:r>
              <a:rPr lang="es-ES">
                <a:highlight>
                  <a:srgbClr val="FFFF00"/>
                </a:highlight>
                <a:latin typeface="Lato"/>
                <a:ea typeface="Lato"/>
                <a:cs typeface="Lato"/>
                <a:sym typeface="Lato"/>
              </a:rPr>
              <a:t>and its habitat. </a:t>
            </a:r>
            <a:endParaRPr/>
          </a:p>
          <a:p>
            <a:pPr indent="-317500" lvl="0" marL="457200" rtl="0" algn="l">
              <a:lnSpc>
                <a:spcPct val="90000"/>
              </a:lnSpc>
              <a:spcBef>
                <a:spcPts val="1000"/>
              </a:spcBef>
              <a:spcAft>
                <a:spcPts val="0"/>
              </a:spcAft>
              <a:buSzPct val="117647"/>
              <a:buFont typeface="Courier New"/>
              <a:buChar char="o"/>
            </a:pPr>
            <a:r>
              <a:rPr lang="es-ES">
                <a:highlight>
                  <a:srgbClr val="FFFF00"/>
                </a:highlight>
                <a:latin typeface="Lato"/>
                <a:ea typeface="Lato"/>
                <a:cs typeface="Lato"/>
                <a:sym typeface="Lato"/>
              </a:rPr>
              <a:t>This species attracts attention, improving the learning interest of the participants. In addition, it is linked to </a:t>
            </a:r>
            <a:r>
              <a:rPr i="1" lang="es-ES">
                <a:highlight>
                  <a:srgbClr val="FFFF00"/>
                </a:highlight>
                <a:latin typeface="Lato"/>
                <a:ea typeface="Lato"/>
                <a:cs typeface="Lato"/>
                <a:sym typeface="Lato"/>
              </a:rPr>
              <a:t>Posidonia oceanica</a:t>
            </a:r>
            <a:r>
              <a:rPr lang="es-ES">
                <a:highlight>
                  <a:srgbClr val="FFFF00"/>
                </a:highlight>
                <a:latin typeface="Lato"/>
                <a:ea typeface="Lato"/>
                <a:cs typeface="Lato"/>
                <a:sym typeface="Lato"/>
              </a:rPr>
              <a:t>, a marine plant endemic to the Mediterranean, which has a vital role as a CO</a:t>
            </a:r>
            <a:r>
              <a:rPr baseline="-25000" lang="es-ES">
                <a:highlight>
                  <a:srgbClr val="FFFF00"/>
                </a:highlight>
                <a:latin typeface="Lato"/>
                <a:ea typeface="Lato"/>
                <a:cs typeface="Lato"/>
                <a:sym typeface="Lato"/>
              </a:rPr>
              <a:t>2</a:t>
            </a:r>
            <a:r>
              <a:rPr lang="es-ES">
                <a:highlight>
                  <a:srgbClr val="FFFF00"/>
                </a:highlight>
                <a:latin typeface="Lato"/>
                <a:ea typeface="Lato"/>
                <a:cs typeface="Lato"/>
                <a:sym typeface="Lato"/>
              </a:rPr>
              <a:t> sink, oxygen supply and habitat for many species.</a:t>
            </a:r>
            <a:endParaRPr/>
          </a:p>
          <a:p>
            <a:pPr indent="-317500" lvl="0" marL="457200" rtl="0" algn="l">
              <a:lnSpc>
                <a:spcPct val="90000"/>
              </a:lnSpc>
              <a:spcBef>
                <a:spcPts val="1000"/>
              </a:spcBef>
              <a:spcAft>
                <a:spcPts val="0"/>
              </a:spcAft>
              <a:buSzPct val="117647"/>
              <a:buFont typeface="Courier New"/>
              <a:buChar char="o"/>
            </a:pPr>
            <a:r>
              <a:rPr lang="es-ES">
                <a:highlight>
                  <a:srgbClr val="FFFF00"/>
                </a:highlight>
                <a:latin typeface="Lato"/>
                <a:ea typeface="Lato"/>
                <a:cs typeface="Lato"/>
                <a:sym typeface="Lato"/>
              </a:rPr>
              <a:t>The students are collecting data on seawater quality and the presence of biota.</a:t>
            </a:r>
            <a:endParaRPr/>
          </a:p>
          <a:p>
            <a:pPr indent="-317500" lvl="0" marL="457200" rtl="0" algn="l">
              <a:lnSpc>
                <a:spcPct val="90000"/>
              </a:lnSpc>
              <a:spcBef>
                <a:spcPts val="1000"/>
              </a:spcBef>
              <a:spcAft>
                <a:spcPts val="0"/>
              </a:spcAft>
              <a:buSzPct val="117647"/>
              <a:buFont typeface="Courier New"/>
              <a:buChar char="o"/>
            </a:pPr>
            <a:r>
              <a:rPr lang="es-ES">
                <a:highlight>
                  <a:srgbClr val="FFFF00"/>
                </a:highlight>
                <a:latin typeface="Lato"/>
                <a:ea typeface="Lato"/>
                <a:cs typeface="Lato"/>
                <a:sym typeface="Lato"/>
              </a:rPr>
              <a:t>Experts will guide educational workshops on the species, habitat and current status.</a:t>
            </a:r>
            <a:endParaRPr/>
          </a:p>
          <a:p>
            <a:pPr indent="-317500" lvl="0" marL="457200" rtl="0" algn="l">
              <a:lnSpc>
                <a:spcPct val="90000"/>
              </a:lnSpc>
              <a:spcBef>
                <a:spcPts val="1000"/>
              </a:spcBef>
              <a:spcAft>
                <a:spcPts val="0"/>
              </a:spcAft>
              <a:buSzPct val="117647"/>
              <a:buFont typeface="Courier New"/>
              <a:buChar char="o"/>
            </a:pPr>
            <a:r>
              <a:rPr lang="es-ES">
                <a:highlight>
                  <a:srgbClr val="FFFF00"/>
                </a:highlight>
                <a:latin typeface="Lato"/>
                <a:ea typeface="Lato"/>
                <a:cs typeface="Lato"/>
                <a:sym typeface="Lato"/>
              </a:rPr>
              <a:t>The students will design a model seahorse ‘hotel’ with biodegradable materials to promote species conservation, which divers will install on the seabed.</a:t>
            </a:r>
            <a:endParaRPr/>
          </a:p>
          <a:p>
            <a:pPr indent="-317500" lvl="0" marL="457200" rtl="0" algn="l">
              <a:lnSpc>
                <a:spcPct val="90000"/>
              </a:lnSpc>
              <a:spcBef>
                <a:spcPts val="1000"/>
              </a:spcBef>
              <a:spcAft>
                <a:spcPts val="0"/>
              </a:spcAft>
              <a:buSzPct val="117647"/>
              <a:buFont typeface="Courier New"/>
              <a:buChar char="o"/>
            </a:pPr>
            <a:r>
              <a:rPr lang="es-ES">
                <a:highlight>
                  <a:srgbClr val="FFFF00"/>
                </a:highlight>
                <a:latin typeface="Lato"/>
                <a:ea typeface="Lato"/>
                <a:cs typeface="Lato"/>
                <a:sym typeface="Lato"/>
              </a:rPr>
              <a:t>Educational videos and informative leaflets will be developed in three languages.</a:t>
            </a:r>
            <a:endParaRPr/>
          </a:p>
          <a:p>
            <a:pPr indent="-317500" lvl="0" marL="457200" rtl="0" algn="l">
              <a:lnSpc>
                <a:spcPct val="90000"/>
              </a:lnSpc>
              <a:spcBef>
                <a:spcPts val="1000"/>
              </a:spcBef>
              <a:spcAft>
                <a:spcPts val="0"/>
              </a:spcAft>
              <a:buSzPct val="117647"/>
              <a:buFont typeface="Courier New"/>
              <a:buChar char="o"/>
            </a:pPr>
            <a:r>
              <a:rPr lang="es-ES">
                <a:highlight>
                  <a:srgbClr val="FFFF00"/>
                </a:highlight>
                <a:latin typeface="Lato"/>
                <a:ea typeface="Lato"/>
                <a:cs typeface="Lato"/>
                <a:sym typeface="Lato"/>
              </a:rPr>
              <a:t>The project will work with other schools, experts in the field and the local fishing community.</a:t>
            </a:r>
            <a:endParaRPr/>
          </a:p>
          <a:p>
            <a:pPr indent="-228600" lvl="0" marL="457200" rtl="0" algn="l">
              <a:lnSpc>
                <a:spcPct val="90000"/>
              </a:lnSpc>
              <a:spcBef>
                <a:spcPts val="1000"/>
              </a:spcBef>
              <a:spcAft>
                <a:spcPts val="0"/>
              </a:spcAft>
              <a:buSzPct val="117647"/>
              <a:buFont typeface="Courier New"/>
              <a:buNone/>
            </a:pPr>
            <a:r>
              <a:t/>
            </a:r>
            <a:endParaRPr>
              <a:highlight>
                <a:srgbClr val="FFFF00"/>
              </a:highlight>
              <a:latin typeface="Lato"/>
              <a:ea typeface="Lato"/>
              <a:cs typeface="Lato"/>
              <a:sym typeface="Lato"/>
            </a:endParaRPr>
          </a:p>
          <a:p>
            <a:pPr indent="0" lvl="0" marL="139700" rtl="0" algn="l">
              <a:lnSpc>
                <a:spcPct val="90000"/>
              </a:lnSpc>
              <a:spcBef>
                <a:spcPts val="1000"/>
              </a:spcBef>
              <a:spcAft>
                <a:spcPts val="0"/>
              </a:spcAft>
              <a:buSzPct val="117647"/>
              <a:buNone/>
            </a:pPr>
            <a:r>
              <a:rPr lang="es-ES">
                <a:highlight>
                  <a:srgbClr val="FFFF00"/>
                </a:highlight>
                <a:latin typeface="Lato"/>
                <a:ea typeface="Lato"/>
                <a:cs typeface="Lato"/>
                <a:sym typeface="Lato"/>
              </a:rPr>
              <a:t> </a:t>
            </a:r>
            <a:endParaRPr/>
          </a:p>
        </p:txBody>
      </p:sp>
      <p:pic>
        <p:nvPicPr>
          <p:cNvPr descr="Short-snouted seahorse - Wikipedia" id="85" name="Google Shape;85;p21"/>
          <p:cNvPicPr preferRelativeResize="0"/>
          <p:nvPr/>
        </p:nvPicPr>
        <p:blipFill rotWithShape="1">
          <a:blip r:embed="rId3">
            <a:alphaModFix/>
          </a:blip>
          <a:srcRect b="17322" l="0" r="-3" t="33698"/>
          <a:stretch/>
        </p:blipFill>
        <p:spPr>
          <a:xfrm>
            <a:off x="8089328" y="749462"/>
            <a:ext cx="3563239" cy="2326930"/>
          </a:xfrm>
          <a:prstGeom prst="rect">
            <a:avLst/>
          </a:prstGeom>
          <a:noFill/>
          <a:ln>
            <a:noFill/>
          </a:ln>
        </p:spPr>
      </p:pic>
      <p:pic>
        <p:nvPicPr>
          <p:cNvPr descr="Posidonia oceanica - Wikipedia" id="86" name="Google Shape;86;p21"/>
          <p:cNvPicPr preferRelativeResize="0"/>
          <p:nvPr/>
        </p:nvPicPr>
        <p:blipFill rotWithShape="1">
          <a:blip r:embed="rId4">
            <a:alphaModFix/>
          </a:blip>
          <a:srcRect b="-4" l="12248" r="-4" t="0"/>
          <a:stretch/>
        </p:blipFill>
        <p:spPr>
          <a:xfrm>
            <a:off x="8089328" y="3073351"/>
            <a:ext cx="3551230" cy="303518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22"/>
          <p:cNvSpPr txBox="1"/>
          <p:nvPr>
            <p:ph type="title"/>
          </p:nvPr>
        </p:nvSpPr>
        <p:spPr>
          <a:xfrm>
            <a:off x="527158" y="1220665"/>
            <a:ext cx="5213196" cy="68782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8BB8E8"/>
              </a:buClr>
              <a:buSzPct val="100000"/>
              <a:buFont typeface="Helvetica Neue"/>
              <a:buNone/>
            </a:pPr>
            <a:r>
              <a:rPr lang="es-ES">
                <a:highlight>
                  <a:srgbClr val="FFFF00"/>
                </a:highlight>
              </a:rPr>
              <a:t>Funded project example on freshwater</a:t>
            </a:r>
            <a:endParaRPr/>
          </a:p>
        </p:txBody>
      </p:sp>
      <p:sp>
        <p:nvSpPr>
          <p:cNvPr id="92" name="Google Shape;92;p22"/>
          <p:cNvSpPr txBox="1"/>
          <p:nvPr>
            <p:ph idx="1" type="body"/>
          </p:nvPr>
        </p:nvSpPr>
        <p:spPr>
          <a:xfrm>
            <a:off x="5319395" y="849858"/>
            <a:ext cx="6579220" cy="5158283"/>
          </a:xfrm>
          <a:prstGeom prst="rect">
            <a:avLst/>
          </a:prstGeom>
          <a:noFill/>
          <a:ln>
            <a:noFill/>
          </a:ln>
        </p:spPr>
        <p:txBody>
          <a:bodyPr anchorCtr="0" anchor="t" bIns="45700" lIns="91425" spcFirstLastPara="1" rIns="91425" wrap="square" tIns="45700">
            <a:noAutofit/>
          </a:bodyPr>
          <a:lstStyle/>
          <a:p>
            <a:pPr indent="0" lvl="0" marL="88900" rtl="0" algn="l">
              <a:lnSpc>
                <a:spcPct val="120000"/>
              </a:lnSpc>
              <a:spcBef>
                <a:spcPts val="0"/>
              </a:spcBef>
              <a:spcAft>
                <a:spcPts val="0"/>
              </a:spcAft>
              <a:buClr>
                <a:srgbClr val="333333"/>
              </a:buClr>
              <a:buSzPts val="1400"/>
              <a:buNone/>
            </a:pPr>
            <a:r>
              <a:rPr b="1" lang="es-ES" sz="1300">
                <a:solidFill>
                  <a:schemeClr val="dk1"/>
                </a:solidFill>
                <a:highlight>
                  <a:srgbClr val="FFFF00"/>
                </a:highlight>
                <a:latin typeface="Lato"/>
                <a:ea typeface="Lato"/>
                <a:cs typeface="Lato"/>
                <a:sym typeface="Lato"/>
              </a:rPr>
              <a:t>‘Blue Trails - Navigating ocean literacy for a sustainable tomorrow’ - Secondary school freshwater project in Romania</a:t>
            </a:r>
            <a:endParaRPr/>
          </a:p>
          <a:p>
            <a:pPr indent="-196850" lvl="0" marL="374650" rtl="0" algn="l">
              <a:lnSpc>
                <a:spcPct val="120000"/>
              </a:lnSpc>
              <a:spcBef>
                <a:spcPts val="0"/>
              </a:spcBef>
              <a:spcAft>
                <a:spcPts val="0"/>
              </a:spcAft>
              <a:buClr>
                <a:srgbClr val="333333"/>
              </a:buClr>
              <a:buSzPts val="1400"/>
              <a:buFont typeface="Courier New"/>
              <a:buNone/>
            </a:pPr>
            <a:r>
              <a:t/>
            </a:r>
            <a:endParaRPr sz="1300">
              <a:solidFill>
                <a:schemeClr val="dk1"/>
              </a:solidFill>
              <a:highlight>
                <a:srgbClr val="FFFF00"/>
              </a:highlight>
              <a:latin typeface="Lato"/>
              <a:ea typeface="Lato"/>
              <a:cs typeface="Lato"/>
              <a:sym typeface="Lato"/>
            </a:endParaRPr>
          </a:p>
          <a:p>
            <a:pPr indent="-285750" lvl="0" marL="374650" rtl="0" algn="l">
              <a:lnSpc>
                <a:spcPct val="120000"/>
              </a:lnSpc>
              <a:spcBef>
                <a:spcPts val="0"/>
              </a:spcBef>
              <a:spcAft>
                <a:spcPts val="0"/>
              </a:spcAft>
              <a:buSzPts val="1400"/>
              <a:buFont typeface="Courier New"/>
              <a:buChar char="o"/>
            </a:pPr>
            <a:r>
              <a:rPr lang="es-ES" sz="1300">
                <a:solidFill>
                  <a:schemeClr val="dk1"/>
                </a:solidFill>
                <a:highlight>
                  <a:srgbClr val="FFFF00"/>
                </a:highlight>
                <a:latin typeface="Lato"/>
                <a:ea typeface="Lato"/>
                <a:cs typeface="Lato"/>
                <a:sym typeface="Lato"/>
              </a:rPr>
              <a:t>This project will collect and analyse data on microplastic water pollution in local lakes and rivers. A map of water quality in Romania will be produced using data collected by the students.</a:t>
            </a:r>
            <a:endParaRPr/>
          </a:p>
          <a:p>
            <a:pPr indent="-196850" lvl="0" marL="374650" rtl="0" algn="l">
              <a:lnSpc>
                <a:spcPct val="120000"/>
              </a:lnSpc>
              <a:spcBef>
                <a:spcPts val="0"/>
              </a:spcBef>
              <a:spcAft>
                <a:spcPts val="0"/>
              </a:spcAft>
              <a:buClr>
                <a:srgbClr val="333333"/>
              </a:buClr>
              <a:buSzPts val="1400"/>
              <a:buFont typeface="Courier New"/>
              <a:buNone/>
            </a:pPr>
            <a:r>
              <a:t/>
            </a:r>
            <a:endParaRPr sz="1300">
              <a:solidFill>
                <a:schemeClr val="dk1"/>
              </a:solidFill>
              <a:highlight>
                <a:srgbClr val="FFFF00"/>
              </a:highlight>
              <a:latin typeface="Lato"/>
              <a:ea typeface="Lato"/>
              <a:cs typeface="Lato"/>
              <a:sym typeface="Lato"/>
            </a:endParaRPr>
          </a:p>
          <a:p>
            <a:pPr indent="-285750" lvl="0" marL="374650" rtl="0" algn="l">
              <a:lnSpc>
                <a:spcPct val="120000"/>
              </a:lnSpc>
              <a:spcBef>
                <a:spcPts val="0"/>
              </a:spcBef>
              <a:spcAft>
                <a:spcPts val="0"/>
              </a:spcAft>
              <a:buSzPts val="1400"/>
              <a:buFont typeface="Courier New"/>
              <a:buChar char="o"/>
            </a:pPr>
            <a:r>
              <a:rPr lang="es-ES" sz="1300">
                <a:solidFill>
                  <a:schemeClr val="dk1"/>
                </a:solidFill>
                <a:highlight>
                  <a:srgbClr val="FFFF00"/>
                </a:highlight>
                <a:latin typeface="Lato"/>
                <a:ea typeface="Lato"/>
                <a:cs typeface="Lato"/>
                <a:sym typeface="Lato"/>
              </a:rPr>
              <a:t>The school will partner with three other schools in Romania and will work with local partners, such as research facilities, universities, and NGOs.</a:t>
            </a:r>
            <a:endParaRPr/>
          </a:p>
          <a:p>
            <a:pPr indent="0" lvl="0" marL="88900" rtl="0" algn="l">
              <a:lnSpc>
                <a:spcPct val="120000"/>
              </a:lnSpc>
              <a:spcBef>
                <a:spcPts val="0"/>
              </a:spcBef>
              <a:spcAft>
                <a:spcPts val="0"/>
              </a:spcAft>
              <a:buClr>
                <a:srgbClr val="333333"/>
              </a:buClr>
              <a:buSzPts val="1400"/>
              <a:buNone/>
            </a:pPr>
            <a:r>
              <a:t/>
            </a:r>
            <a:endParaRPr sz="1300">
              <a:solidFill>
                <a:schemeClr val="dk1"/>
              </a:solidFill>
              <a:highlight>
                <a:srgbClr val="FFFF00"/>
              </a:highlight>
              <a:latin typeface="Lato"/>
              <a:ea typeface="Lato"/>
              <a:cs typeface="Lato"/>
              <a:sym typeface="Lato"/>
            </a:endParaRPr>
          </a:p>
          <a:p>
            <a:pPr indent="-285750" lvl="0" marL="374650" rtl="0" algn="l">
              <a:lnSpc>
                <a:spcPct val="120000"/>
              </a:lnSpc>
              <a:spcBef>
                <a:spcPts val="0"/>
              </a:spcBef>
              <a:spcAft>
                <a:spcPts val="0"/>
              </a:spcAft>
              <a:buClr>
                <a:srgbClr val="333333"/>
              </a:buClr>
              <a:buSzPts val="1400"/>
              <a:buFont typeface="Courier New"/>
              <a:buChar char="o"/>
            </a:pPr>
            <a:r>
              <a:rPr lang="es-ES" sz="1300">
                <a:solidFill>
                  <a:schemeClr val="dk1"/>
                </a:solidFill>
                <a:highlight>
                  <a:srgbClr val="FFFF00"/>
                </a:highlight>
                <a:latin typeface="Lato"/>
                <a:ea typeface="Lato"/>
                <a:cs typeface="Lato"/>
                <a:sym typeface="Lato"/>
              </a:rPr>
              <a:t>Students will research methods to clean water from microplastic pollution; this will challenge the students and encourage innovative ideas.</a:t>
            </a:r>
            <a:endParaRPr/>
          </a:p>
          <a:p>
            <a:pPr indent="0" lvl="0" marL="88900" rtl="0" algn="l">
              <a:lnSpc>
                <a:spcPct val="120000"/>
              </a:lnSpc>
              <a:spcBef>
                <a:spcPts val="0"/>
              </a:spcBef>
              <a:spcAft>
                <a:spcPts val="0"/>
              </a:spcAft>
              <a:buClr>
                <a:srgbClr val="333333"/>
              </a:buClr>
              <a:buSzPts val="1400"/>
              <a:buNone/>
            </a:pPr>
            <a:r>
              <a:t/>
            </a:r>
            <a:endParaRPr sz="1300">
              <a:solidFill>
                <a:schemeClr val="dk1"/>
              </a:solidFill>
              <a:highlight>
                <a:srgbClr val="FFFF00"/>
              </a:highlight>
              <a:latin typeface="Lato"/>
              <a:ea typeface="Lato"/>
              <a:cs typeface="Lato"/>
              <a:sym typeface="Lato"/>
            </a:endParaRPr>
          </a:p>
          <a:p>
            <a:pPr indent="-285750" lvl="0" marL="374650" rtl="0" algn="l">
              <a:lnSpc>
                <a:spcPct val="120000"/>
              </a:lnSpc>
              <a:spcBef>
                <a:spcPts val="0"/>
              </a:spcBef>
              <a:spcAft>
                <a:spcPts val="0"/>
              </a:spcAft>
              <a:buClr>
                <a:srgbClr val="333333"/>
              </a:buClr>
              <a:buSzPts val="1400"/>
              <a:buFont typeface="Courier New"/>
              <a:buChar char="o"/>
            </a:pPr>
            <a:r>
              <a:rPr lang="es-ES" sz="1300">
                <a:solidFill>
                  <a:schemeClr val="dk1"/>
                </a:solidFill>
                <a:highlight>
                  <a:srgbClr val="FFFF00"/>
                </a:highlight>
                <a:latin typeface="Lato"/>
                <a:ea typeface="Lato"/>
                <a:cs typeface="Lato"/>
                <a:sym typeface="Lato"/>
              </a:rPr>
              <a:t>Each of the three schools will develop its own water-related project relevant to its community. They will also design a program to reduce single-use plastic in their schools.</a:t>
            </a:r>
            <a:endParaRPr/>
          </a:p>
          <a:p>
            <a:pPr indent="-196850" lvl="0" marL="374650" rtl="0" algn="l">
              <a:lnSpc>
                <a:spcPct val="120000"/>
              </a:lnSpc>
              <a:spcBef>
                <a:spcPts val="0"/>
              </a:spcBef>
              <a:spcAft>
                <a:spcPts val="0"/>
              </a:spcAft>
              <a:buClr>
                <a:srgbClr val="333333"/>
              </a:buClr>
              <a:buSzPts val="1400"/>
              <a:buFont typeface="Courier New"/>
              <a:buNone/>
            </a:pPr>
            <a:r>
              <a:t/>
            </a:r>
            <a:endParaRPr sz="1300">
              <a:solidFill>
                <a:schemeClr val="dk1"/>
              </a:solidFill>
              <a:highlight>
                <a:srgbClr val="FFFF00"/>
              </a:highlight>
              <a:latin typeface="Lato"/>
              <a:ea typeface="Lato"/>
              <a:cs typeface="Lato"/>
              <a:sym typeface="Lato"/>
            </a:endParaRPr>
          </a:p>
          <a:p>
            <a:pPr indent="-285750" lvl="0" marL="374650" rtl="0" algn="l">
              <a:lnSpc>
                <a:spcPct val="120000"/>
              </a:lnSpc>
              <a:spcBef>
                <a:spcPts val="0"/>
              </a:spcBef>
              <a:spcAft>
                <a:spcPts val="0"/>
              </a:spcAft>
              <a:buClr>
                <a:srgbClr val="333333"/>
              </a:buClr>
              <a:buSzPts val="1400"/>
              <a:buFont typeface="Courier New"/>
              <a:buChar char="o"/>
            </a:pPr>
            <a:r>
              <a:rPr lang="es-ES" sz="1300">
                <a:solidFill>
                  <a:schemeClr val="dk1"/>
                </a:solidFill>
                <a:highlight>
                  <a:srgbClr val="FFFF00"/>
                </a:highlight>
                <a:latin typeface="Lato"/>
                <a:ea typeface="Lato"/>
                <a:cs typeface="Lato"/>
                <a:sym typeface="Lato"/>
              </a:rPr>
              <a:t>Exchanges will take place between the schools, and a group of students will visit another school to exchange the results of the projects. Each school exchange will involve a community event held by the host school to promote project results.</a:t>
            </a:r>
            <a:endParaRPr/>
          </a:p>
        </p:txBody>
      </p:sp>
      <p:pic>
        <p:nvPicPr>
          <p:cNvPr id="93" name="Google Shape;93;p22"/>
          <p:cNvPicPr preferRelativeResize="0"/>
          <p:nvPr/>
        </p:nvPicPr>
        <p:blipFill rotWithShape="1">
          <a:blip r:embed="rId3">
            <a:alphaModFix/>
          </a:blip>
          <a:srcRect b="0" l="4037" r="4398" t="0"/>
          <a:stretch/>
        </p:blipFill>
        <p:spPr>
          <a:xfrm>
            <a:off x="527158" y="2625691"/>
            <a:ext cx="4679797" cy="2850300"/>
          </a:xfrm>
          <a:prstGeom prst="rect">
            <a:avLst/>
          </a:prstGeom>
          <a:noFill/>
          <a:ln>
            <a:noFill/>
          </a:ln>
          <a:effectLst>
            <a:outerShdw rotWithShape="0" algn="ctr" dist="50800">
              <a:srgbClr val="000000">
                <a:alpha val="42745"/>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2023-06-07T23:19:12Z</dcterms:created>
  <dc:creator>Sonia Liñán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0x01010023E90D174CB5274AA24621D1E7101C7E</vt:lpwstr>
  </property>
  <property fmtid="{D5CDD505-2E9C-101B-9397-08002B2CF9AE}" pid="3" name="MediaServiceImageTags">
    <vt:lpwstr/>
  </property>
</Properties>
</file>