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Helvetica Neue" panose="020B0604020202020204" charset="0"/>
      <p:regular r:id="rId20"/>
      <p:bold r:id="rId21"/>
      <p:italic r:id="rId22"/>
      <p:boldItalic r:id="rId23"/>
    </p:embeddedFont>
    <p:embeddedFont>
      <p:font typeface="Helvetica Neue Light" panose="020B0604020202020204" charset="0"/>
      <p:regular r:id="rId24"/>
      <p:bold r:id="rId25"/>
      <p:italic r:id="rId26"/>
      <p:boldItalic r:id="rId27"/>
    </p:embeddedFont>
    <p:embeddedFont>
      <p:font typeface="Lato" panose="020B0604020202020204" charset="0"/>
      <p:regular r:id="rId28"/>
      <p:bold r:id="rId29"/>
      <p:italic r:id="rId30"/>
      <p:boldItalic r:id="rId31"/>
    </p:embeddedFont>
    <p:embeddedFont>
      <p:font typeface="Lato Light" panose="020B0604020202020204" charset="0"/>
      <p:regular r:id="rId32"/>
      <p:bold r:id="rId33"/>
      <p:italic r:id="rId34"/>
      <p:boldItalic r:id="rId35"/>
    </p:embeddedFont>
    <p:embeddedFont>
      <p:font typeface="Raleway Black" panose="020B0604020202020204" charset="0"/>
      <p:bold r:id="rId36"/>
      <p:boldItalic r:id="rId37"/>
    </p:embeddedFont>
    <p:embeddedFont>
      <p:font typeface="Raleway ExtraBold" panose="020B0604020202020204" charset="0"/>
      <p:bold r:id="rId38"/>
      <p:boldItalic r:id="rId39"/>
    </p:embeddedFont>
    <p:embeddedFont>
      <p:font typeface="Raleway Light" panose="020B0604020202020204" charset="0"/>
      <p:regular r:id="rId40"/>
      <p:bold r:id="rId41"/>
      <p:italic r:id="rId42"/>
      <p:boldItalic r:id="rId43"/>
    </p:embeddedFont>
    <p:embeddedFont>
      <p:font typeface="Raleway SemiBold" panose="020B0604020202020204" charset="0"/>
      <p:regular r:id="rId44"/>
      <p:bold r:id="rId45"/>
      <p:italic r:id="rId46"/>
      <p:boldItalic r:id="rId47"/>
    </p:embeddedFont>
    <p:embeddedFont>
      <p:font typeface="Roboto"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5" roundtripDataSignature="AMtx7mihlyvFJDHiTNvnHGdU61ObTyQT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B1AA7D-9D1F-4658-BEBB-D03519FD6D76}" v="1" dt="2025-03-20T15:30:39.459"/>
  </p1510:revLst>
</p1510:revInfo>
</file>

<file path=ppt/tableStyles.xml><?xml version="1.0" encoding="utf-8"?>
<a:tblStyleLst xmlns:a="http://schemas.openxmlformats.org/drawingml/2006/main" def="{2578D935-729A-4DFB-B3C7-1658F716CCFC}">
  <a:tblStyle styleId="{2578D935-729A-4DFB-B3C7-1658F716CCFC}"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5E83F71-F6BF-492D-A624-A58E1AF18460}"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font" Target="fonts/font31.fntdata"/><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font" Target="fonts/font29.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59" Type="http://schemas.openxmlformats.org/officeDocument/2006/relationships/tableStyles" Target="tableStyles.xml"/><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font" Target="fonts/font30.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font" Target="fonts/font12.fntdata"/><Relationship Id="rId44" Type="http://schemas.openxmlformats.org/officeDocument/2006/relationships/font" Target="fonts/font25.fntdata"/><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Cruz" userId="785331f3-6052-478d-a9e4-876bad5b740b" providerId="ADAL" clId="{ECB1AA7D-9D1F-4658-BEBB-D03519FD6D76}"/>
    <pc:docChg chg="modSld">
      <pc:chgData name="Bianca Cruz" userId="785331f3-6052-478d-a9e4-876bad5b740b" providerId="ADAL" clId="{ECB1AA7D-9D1F-4658-BEBB-D03519FD6D76}" dt="2025-03-20T15:30:39.459" v="0" actId="207"/>
      <pc:docMkLst>
        <pc:docMk/>
      </pc:docMkLst>
      <pc:sldChg chg="modSp mod">
        <pc:chgData name="Bianca Cruz" userId="785331f3-6052-478d-a9e4-876bad5b740b" providerId="ADAL" clId="{ECB1AA7D-9D1F-4658-BEBB-D03519FD6D76}" dt="2025-03-20T15:30:39.459" v="0" actId="207"/>
        <pc:sldMkLst>
          <pc:docMk/>
          <pc:sldMk cId="0" sldId="270"/>
        </pc:sldMkLst>
        <pc:spChg chg="mod">
          <ac:chgData name="Bianca Cruz" userId="785331f3-6052-478d-a9e4-876bad5b740b" providerId="ADAL" clId="{ECB1AA7D-9D1F-4658-BEBB-D03519FD6D76}" dt="2025-03-20T15:30:39.459" v="0" actId="207"/>
          <ac:spMkLst>
            <pc:docMk/>
            <pc:sldMk cId="0" sldId="270"/>
            <ac:spMk id="13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800">
                <a:latin typeface="Lato"/>
                <a:ea typeface="Lato"/>
                <a:cs typeface="Lato"/>
                <a:sym typeface="Lato"/>
              </a:rPr>
              <a:t>The template outlines the benefits of establishing a Blue School through ProBleu, emphasising advantages such as enhanced reputation, improved student outcomes, and increased community engagement to gain support from the institution. The template sets up the teacher to explain project goals, objectives, and activities to illustrate careful planning and consideration while spotlighting the positive impact on students' learning, the school's reputation, and the wider community highlighting the project's value. In addition, demonstrating a commitment to inclusivity reflects the school's dedication to equity and accessibility, while providing mitigation strategies for potential challenges demonstrates a proactive approach to project management.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s-ES"/>
              <a:t>The template is editable and can be modified to the teacher’s convenience. The highlighted sections are recommended to be changed.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s-ES"/>
              <a:t>Examples of project titles: </a:t>
            </a:r>
            <a:r>
              <a:rPr lang="es-ES" sz="1100" b="1">
                <a:solidFill>
                  <a:schemeClr val="dk1"/>
                </a:solidFill>
                <a:highlight>
                  <a:srgbClr val="FFFF00"/>
                </a:highlight>
                <a:latin typeface="Lato"/>
                <a:ea typeface="Lato"/>
                <a:cs typeface="Lato"/>
                <a:sym typeface="Lato"/>
              </a:rPr>
              <a:t>Blue Trails - Navigating ocean literacy for a sustainable tomorrow</a:t>
            </a:r>
            <a:endParaRPr/>
          </a:p>
          <a:p>
            <a:pPr marL="0" lvl="0" indent="0" algn="l" rtl="0">
              <a:lnSpc>
                <a:spcPct val="100000"/>
              </a:lnSpc>
              <a:spcBef>
                <a:spcPts val="0"/>
              </a:spcBef>
              <a:spcAft>
                <a:spcPts val="0"/>
              </a:spcAft>
              <a:buSzPts val="1100"/>
              <a:buNone/>
            </a:pPr>
            <a:r>
              <a:rPr lang="es-ES" b="1">
                <a:highlight>
                  <a:srgbClr val="FFFF00"/>
                </a:highlight>
                <a:latin typeface="Lato"/>
                <a:ea typeface="Lato"/>
                <a:cs typeface="Lato"/>
                <a:sym typeface="Lato"/>
              </a:rPr>
              <a:t>                                             Let’s Form Marine Shelters</a:t>
            </a:r>
            <a:endParaRPr sz="1100" b="1">
              <a:solidFill>
                <a:schemeClr val="dk1"/>
              </a:solidFill>
              <a:highlight>
                <a:srgbClr val="FFFF00"/>
              </a:highlight>
              <a:latin typeface="Lato"/>
              <a:ea typeface="Lato"/>
              <a:cs typeface="Lato"/>
              <a:sym typeface="Lato"/>
            </a:endParaRPr>
          </a:p>
          <a:p>
            <a:pPr marL="0" lvl="0" indent="0" algn="l" rtl="0">
              <a:lnSpc>
                <a:spcPct val="100000"/>
              </a:lnSpc>
              <a:spcBef>
                <a:spcPts val="0"/>
              </a:spcBef>
              <a:spcAft>
                <a:spcPts val="0"/>
              </a:spcAft>
              <a:buSzPts val="1100"/>
              <a:buNone/>
            </a:pPr>
            <a:endParaRPr sz="1100" b="1">
              <a:solidFill>
                <a:schemeClr val="dk1"/>
              </a:solidFill>
              <a:highlight>
                <a:srgbClr val="FFFF00"/>
              </a:highlight>
              <a:latin typeface="Lato"/>
              <a:ea typeface="Lato"/>
              <a:cs typeface="Lato"/>
              <a:sym typeface="Lato"/>
            </a:endParaRPr>
          </a:p>
          <a:p>
            <a:pPr marL="0" lvl="0" indent="0" algn="l" rtl="0">
              <a:lnSpc>
                <a:spcPct val="100000"/>
              </a:lnSpc>
              <a:spcBef>
                <a:spcPts val="0"/>
              </a:spcBef>
              <a:spcAft>
                <a:spcPts val="0"/>
              </a:spcAft>
              <a:buSzPts val="1100"/>
              <a:buNone/>
            </a:pPr>
            <a:endParaRPr/>
          </a:p>
        </p:txBody>
      </p:sp>
      <p:sp>
        <p:nvSpPr>
          <p:cNvPr id="28" name="Google Shape;2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a:t>Add your project description</a:t>
            </a:r>
            <a:endParaRPr/>
          </a:p>
          <a:p>
            <a:pPr marL="0" lvl="0" indent="0" algn="l" rtl="0">
              <a:lnSpc>
                <a:spcPct val="100000"/>
              </a:lnSpc>
              <a:spcBef>
                <a:spcPts val="0"/>
              </a:spcBef>
              <a:spcAft>
                <a:spcPts val="0"/>
              </a:spcAft>
              <a:buSzPts val="1100"/>
              <a:buNone/>
            </a:pPr>
            <a:endParaRPr/>
          </a:p>
        </p:txBody>
      </p:sp>
      <p:sp>
        <p:nvSpPr>
          <p:cNvPr id="96" name="Google Shape;9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s-ES"/>
              <a:t>Add details about your project activities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s-ES"/>
              <a:t>Explain budget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 name="Google Shape;13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 name="Google Shape;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 name="Google Shape;4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a:t>Highlight your country in the list</a:t>
            </a:r>
            <a:endParaRPr/>
          </a:p>
        </p:txBody>
      </p:sp>
      <p:sp>
        <p:nvSpPr>
          <p:cNvPr id="52" name="Google Shape;5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 name="Google Shape;5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 name="Google Shape;6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 name="Google Shape;7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a:t>Add your project description</a:t>
            </a:r>
            <a:endParaRPr/>
          </a:p>
        </p:txBody>
      </p:sp>
      <p:sp>
        <p:nvSpPr>
          <p:cNvPr id="81" name="Google Shape;8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a:t>Add your project description</a:t>
            </a:r>
            <a:endParaRPr/>
          </a:p>
          <a:p>
            <a:pPr marL="0" lvl="0" indent="0" algn="l" rtl="0">
              <a:lnSpc>
                <a:spcPct val="100000"/>
              </a:lnSpc>
              <a:spcBef>
                <a:spcPts val="0"/>
              </a:spcBef>
              <a:spcAft>
                <a:spcPts val="0"/>
              </a:spcAft>
              <a:buSzPts val="1100"/>
              <a:buNone/>
            </a:pPr>
            <a:endParaRPr/>
          </a:p>
        </p:txBody>
      </p:sp>
      <p:sp>
        <p:nvSpPr>
          <p:cNvPr id="89" name="Google Shape;8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7"/>
          <p:cNvSpPr txBox="1">
            <a:spLocks noGrp="1"/>
          </p:cNvSpPr>
          <p:nvPr>
            <p:ph type="ctrTitle"/>
          </p:nvPr>
        </p:nvSpPr>
        <p:spPr>
          <a:xfrm>
            <a:off x="0" y="2064183"/>
            <a:ext cx="8913091" cy="12101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865"/>
              </a:buClr>
              <a:buSzPts val="4000"/>
              <a:buFont typeface="Raleway ExtraBold"/>
              <a:buNone/>
              <a:defRPr sz="4000" b="0">
                <a:solidFill>
                  <a:srgbClr val="003865"/>
                </a:solidFill>
                <a:latin typeface="Raleway Black"/>
                <a:ea typeface="Raleway Black"/>
                <a:cs typeface="Raleway Black"/>
                <a:sym typeface="Raleway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7"/>
          <p:cNvSpPr txBox="1">
            <a:spLocks noGrp="1"/>
          </p:cNvSpPr>
          <p:nvPr>
            <p:ph type="subTitle" idx="1"/>
          </p:nvPr>
        </p:nvSpPr>
        <p:spPr>
          <a:xfrm>
            <a:off x="0" y="3602038"/>
            <a:ext cx="8913091"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8BB8E8"/>
              </a:buClr>
              <a:buSzPts val="2000"/>
              <a:buFont typeface="Lato"/>
              <a:buNone/>
              <a:defRPr sz="2000" b="1">
                <a:solidFill>
                  <a:srgbClr val="8BB8E8"/>
                </a:solidFill>
                <a:latin typeface="Raleway SemiBold"/>
                <a:ea typeface="Raleway SemiBold"/>
                <a:cs typeface="Raleway SemiBold"/>
                <a:sym typeface="Raleway Semi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8"/>
          <p:cNvSpPr txBox="1">
            <a:spLocks noGrp="1"/>
          </p:cNvSpPr>
          <p:nvPr>
            <p:ph type="title"/>
          </p:nvPr>
        </p:nvSpPr>
        <p:spPr>
          <a:xfrm>
            <a:off x="838200" y="365126"/>
            <a:ext cx="10515600" cy="6878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BB8E8"/>
              </a:buClr>
              <a:buSzPts val="4400"/>
              <a:buFont typeface="Raleway ExtraBold"/>
              <a:buNone/>
              <a:defRPr b="0">
                <a:solidFill>
                  <a:srgbClr val="8BB8E8"/>
                </a:solidFill>
                <a:latin typeface="Raleway ExtraBold"/>
                <a:ea typeface="Raleway ExtraBold"/>
                <a:cs typeface="Raleway ExtraBold"/>
                <a:sym typeface="Raleway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8"/>
          <p:cNvSpPr txBox="1">
            <a:spLocks noGrp="1"/>
          </p:cNvSpPr>
          <p:nvPr>
            <p:ph type="body" idx="1"/>
          </p:nvPr>
        </p:nvSpPr>
        <p:spPr>
          <a:xfrm>
            <a:off x="838200" y="1460500"/>
            <a:ext cx="10515600" cy="435133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rgbClr val="333333"/>
              </a:buClr>
              <a:buSzPts val="1400"/>
              <a:buChar char="•"/>
              <a:defRPr sz="1400">
                <a:solidFill>
                  <a:srgbClr val="333333"/>
                </a:solidFill>
              </a:defRPr>
            </a:lvl1pPr>
            <a:lvl2pPr marL="914400" lvl="1" indent="-317500" algn="l">
              <a:lnSpc>
                <a:spcPct val="90000"/>
              </a:lnSpc>
              <a:spcBef>
                <a:spcPts val="500"/>
              </a:spcBef>
              <a:spcAft>
                <a:spcPts val="0"/>
              </a:spcAft>
              <a:buClr>
                <a:srgbClr val="333333"/>
              </a:buClr>
              <a:buSzPts val="1400"/>
              <a:buChar char="•"/>
              <a:defRPr sz="1400">
                <a:solidFill>
                  <a:srgbClr val="333333"/>
                </a:solidFill>
              </a:defRPr>
            </a:lvl2pPr>
            <a:lvl3pPr marL="1371600" lvl="2" indent="-317500" algn="l">
              <a:lnSpc>
                <a:spcPct val="90000"/>
              </a:lnSpc>
              <a:spcBef>
                <a:spcPts val="500"/>
              </a:spcBef>
              <a:spcAft>
                <a:spcPts val="0"/>
              </a:spcAft>
              <a:buClr>
                <a:srgbClr val="333333"/>
              </a:buClr>
              <a:buSzPts val="1400"/>
              <a:buChar char="•"/>
              <a:defRPr sz="1400">
                <a:solidFill>
                  <a:srgbClr val="333333"/>
                </a:solidFill>
              </a:defRPr>
            </a:lvl3pPr>
            <a:lvl4pPr marL="1828800" lvl="3" indent="-317500" algn="l">
              <a:lnSpc>
                <a:spcPct val="90000"/>
              </a:lnSpc>
              <a:spcBef>
                <a:spcPts val="500"/>
              </a:spcBef>
              <a:spcAft>
                <a:spcPts val="0"/>
              </a:spcAft>
              <a:buClr>
                <a:srgbClr val="333333"/>
              </a:buClr>
              <a:buSzPts val="1400"/>
              <a:buChar char="•"/>
              <a:defRPr sz="1400">
                <a:solidFill>
                  <a:srgbClr val="333333"/>
                </a:solidFill>
              </a:defRPr>
            </a:lvl4pPr>
            <a:lvl5pPr marL="2286000" lvl="4" indent="-317500" algn="l">
              <a:lnSpc>
                <a:spcPct val="90000"/>
              </a:lnSpc>
              <a:spcBef>
                <a:spcPts val="500"/>
              </a:spcBef>
              <a:spcAft>
                <a:spcPts val="0"/>
              </a:spcAft>
              <a:buClr>
                <a:srgbClr val="333333"/>
              </a:buClr>
              <a:buSzPts val="1400"/>
              <a:buChar char="•"/>
              <a:defRPr sz="1400">
                <a:solidFill>
                  <a:srgbClr val="33333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cSld name="Comparison">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12"/>
          <p:cNvSpPr txBox="1">
            <a:spLocks noGrp="1"/>
          </p:cNvSpPr>
          <p:nvPr>
            <p:ph type="body" idx="1"/>
          </p:nvPr>
        </p:nvSpPr>
        <p:spPr>
          <a:xfrm>
            <a:off x="836612" y="1367054"/>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3865"/>
              </a:buClr>
              <a:buSzPts val="2400"/>
              <a:buNone/>
              <a:defRPr sz="2400" b="1">
                <a:solidFill>
                  <a:srgbClr val="003865"/>
                </a:solidFill>
                <a:latin typeface="Raleway Black"/>
                <a:ea typeface="Raleway Black"/>
                <a:cs typeface="Raleway Black"/>
                <a:sym typeface="Raleway Black"/>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 name="Google Shape;19;p12"/>
          <p:cNvSpPr txBox="1">
            <a:spLocks noGrp="1"/>
          </p:cNvSpPr>
          <p:nvPr>
            <p:ph type="body" idx="2"/>
          </p:nvPr>
        </p:nvSpPr>
        <p:spPr>
          <a:xfrm>
            <a:off x="836611" y="23018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33333"/>
              </a:buClr>
              <a:buSzPts val="2800"/>
              <a:buChar char="•"/>
              <a:defRPr>
                <a:solidFill>
                  <a:srgbClr val="333333"/>
                </a:solidFill>
                <a:latin typeface="Lato Light"/>
                <a:ea typeface="Lato Light"/>
                <a:cs typeface="Lato Light"/>
                <a:sym typeface="Lato Light"/>
              </a:defRPr>
            </a:lvl1pPr>
            <a:lvl2pPr marL="914400" lvl="1" indent="-381000" algn="l">
              <a:lnSpc>
                <a:spcPct val="90000"/>
              </a:lnSpc>
              <a:spcBef>
                <a:spcPts val="500"/>
              </a:spcBef>
              <a:spcAft>
                <a:spcPts val="0"/>
              </a:spcAft>
              <a:buClr>
                <a:srgbClr val="333333"/>
              </a:buClr>
              <a:buSzPts val="2400"/>
              <a:buChar char="•"/>
              <a:defRPr>
                <a:solidFill>
                  <a:srgbClr val="333333"/>
                </a:solidFill>
              </a:defRPr>
            </a:lvl2pPr>
            <a:lvl3pPr marL="1371600" lvl="2" indent="-355600" algn="l">
              <a:lnSpc>
                <a:spcPct val="90000"/>
              </a:lnSpc>
              <a:spcBef>
                <a:spcPts val="500"/>
              </a:spcBef>
              <a:spcAft>
                <a:spcPts val="0"/>
              </a:spcAft>
              <a:buClr>
                <a:srgbClr val="333333"/>
              </a:buClr>
              <a:buSzPts val="2000"/>
              <a:buChar char="•"/>
              <a:defRPr>
                <a:solidFill>
                  <a:srgbClr val="333333"/>
                </a:solidFill>
              </a:defRPr>
            </a:lvl3pPr>
            <a:lvl4pPr marL="1828800" lvl="3" indent="-342900" algn="l">
              <a:lnSpc>
                <a:spcPct val="90000"/>
              </a:lnSpc>
              <a:spcBef>
                <a:spcPts val="500"/>
              </a:spcBef>
              <a:spcAft>
                <a:spcPts val="0"/>
              </a:spcAft>
              <a:buClr>
                <a:srgbClr val="333333"/>
              </a:buClr>
              <a:buSzPts val="1800"/>
              <a:buChar char="•"/>
              <a:defRPr>
                <a:solidFill>
                  <a:srgbClr val="333333"/>
                </a:solidFill>
              </a:defRPr>
            </a:lvl4pPr>
            <a:lvl5pPr marL="2286000" lvl="4" indent="-342900" algn="l">
              <a:lnSpc>
                <a:spcPct val="90000"/>
              </a:lnSpc>
              <a:spcBef>
                <a:spcPts val="500"/>
              </a:spcBef>
              <a:spcAft>
                <a:spcPts val="0"/>
              </a:spcAft>
              <a:buClr>
                <a:srgbClr val="333333"/>
              </a:buClr>
              <a:buSzPts val="1800"/>
              <a:buChar char="•"/>
              <a:defRPr>
                <a:solidFill>
                  <a:srgbClr val="33333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2"/>
          <p:cNvSpPr txBox="1">
            <a:spLocks noGrp="1"/>
          </p:cNvSpPr>
          <p:nvPr>
            <p:ph type="body" idx="3"/>
          </p:nvPr>
        </p:nvSpPr>
        <p:spPr>
          <a:xfrm>
            <a:off x="6172200" y="1367054"/>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3865"/>
              </a:buClr>
              <a:buSzPts val="2400"/>
              <a:buNone/>
              <a:defRPr sz="2400" b="1">
                <a:solidFill>
                  <a:srgbClr val="003865"/>
                </a:solidFill>
                <a:latin typeface="Raleway Black"/>
                <a:ea typeface="Raleway Black"/>
                <a:cs typeface="Raleway Black"/>
                <a:sym typeface="Raleway Black"/>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 name="Google Shape;21;p12"/>
          <p:cNvSpPr txBox="1">
            <a:spLocks noGrp="1"/>
          </p:cNvSpPr>
          <p:nvPr>
            <p:ph type="body" idx="4"/>
          </p:nvPr>
        </p:nvSpPr>
        <p:spPr>
          <a:xfrm>
            <a:off x="6170612" y="23018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33333"/>
              </a:buClr>
              <a:buSzPts val="2800"/>
              <a:buChar char="•"/>
              <a:defRPr>
                <a:solidFill>
                  <a:srgbClr val="333333"/>
                </a:solidFill>
                <a:latin typeface="Lato Light"/>
                <a:ea typeface="Lato Light"/>
                <a:cs typeface="Lato Light"/>
                <a:sym typeface="Lato Light"/>
              </a:defRPr>
            </a:lvl1pPr>
            <a:lvl2pPr marL="914400" lvl="1" indent="-381000" algn="l">
              <a:lnSpc>
                <a:spcPct val="90000"/>
              </a:lnSpc>
              <a:spcBef>
                <a:spcPts val="500"/>
              </a:spcBef>
              <a:spcAft>
                <a:spcPts val="0"/>
              </a:spcAft>
              <a:buClr>
                <a:srgbClr val="333333"/>
              </a:buClr>
              <a:buSzPts val="2400"/>
              <a:buChar char="•"/>
              <a:defRPr>
                <a:solidFill>
                  <a:srgbClr val="333333"/>
                </a:solidFill>
              </a:defRPr>
            </a:lvl2pPr>
            <a:lvl3pPr marL="1371600" lvl="2" indent="-355600" algn="l">
              <a:lnSpc>
                <a:spcPct val="90000"/>
              </a:lnSpc>
              <a:spcBef>
                <a:spcPts val="500"/>
              </a:spcBef>
              <a:spcAft>
                <a:spcPts val="0"/>
              </a:spcAft>
              <a:buClr>
                <a:srgbClr val="333333"/>
              </a:buClr>
              <a:buSzPts val="2000"/>
              <a:buChar char="•"/>
              <a:defRPr>
                <a:solidFill>
                  <a:srgbClr val="333333"/>
                </a:solidFill>
              </a:defRPr>
            </a:lvl3pPr>
            <a:lvl4pPr marL="1828800" lvl="3" indent="-342900" algn="l">
              <a:lnSpc>
                <a:spcPct val="90000"/>
              </a:lnSpc>
              <a:spcBef>
                <a:spcPts val="500"/>
              </a:spcBef>
              <a:spcAft>
                <a:spcPts val="0"/>
              </a:spcAft>
              <a:buClr>
                <a:srgbClr val="333333"/>
              </a:buClr>
              <a:buSzPts val="1800"/>
              <a:buChar char="•"/>
              <a:defRPr>
                <a:solidFill>
                  <a:srgbClr val="333333"/>
                </a:solidFill>
              </a:defRPr>
            </a:lvl4pPr>
            <a:lvl5pPr marL="2286000" lvl="4" indent="-342900" algn="l">
              <a:lnSpc>
                <a:spcPct val="90000"/>
              </a:lnSpc>
              <a:spcBef>
                <a:spcPts val="500"/>
              </a:spcBef>
              <a:spcAft>
                <a:spcPts val="0"/>
              </a:spcAft>
              <a:buClr>
                <a:srgbClr val="333333"/>
              </a:buClr>
              <a:buSzPts val="1800"/>
              <a:buChar char="•"/>
              <a:defRPr>
                <a:solidFill>
                  <a:srgbClr val="33333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2"/>
          <p:cNvSpPr txBox="1">
            <a:spLocks noGrp="1"/>
          </p:cNvSpPr>
          <p:nvPr>
            <p:ph type="title"/>
          </p:nvPr>
        </p:nvSpPr>
        <p:spPr>
          <a:xfrm>
            <a:off x="838200" y="365126"/>
            <a:ext cx="10515600" cy="6878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BB8E8"/>
              </a:buClr>
              <a:buSzPts val="4400"/>
              <a:buFont typeface="Helvetica Neue"/>
              <a:buNone/>
              <a:defRPr b="1">
                <a:solidFill>
                  <a:srgbClr val="8BB8E8"/>
                </a:solidFill>
                <a:latin typeface="Raleway ExtraBold"/>
                <a:ea typeface="Raleway ExtraBold"/>
                <a:cs typeface="Raleway ExtraBold"/>
                <a:sym typeface="Raleway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13"/>
          <p:cNvSpPr txBox="1">
            <a:spLocks noGrp="1"/>
          </p:cNvSpPr>
          <p:nvPr>
            <p:ph type="title"/>
          </p:nvPr>
        </p:nvSpPr>
        <p:spPr>
          <a:xfrm>
            <a:off x="838200" y="365126"/>
            <a:ext cx="10515600" cy="6878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BB8E8"/>
              </a:buClr>
              <a:buSzPts val="4400"/>
              <a:buFont typeface="Helvetica Neue"/>
              <a:buNone/>
              <a:defRPr b="1">
                <a:solidFill>
                  <a:srgbClr val="8BB8E8"/>
                </a:solidFill>
                <a:latin typeface="Raleway ExtraBold"/>
                <a:ea typeface="Raleway ExtraBold"/>
                <a:cs typeface="Raleway ExtraBold"/>
                <a:sym typeface="Raleway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2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Light"/>
                <a:ea typeface="Helvetica Neue Light"/>
                <a:cs typeface="Helvetica Neue Light"/>
                <a:sym typeface="Helvetica Neue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Light"/>
                <a:ea typeface="Helvetica Neue Light"/>
                <a:cs typeface="Helvetica Neue Light"/>
                <a:sym typeface="Helvetica Neue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Light"/>
                <a:ea typeface="Helvetica Neue Light"/>
                <a:cs typeface="Helvetica Neue Light"/>
                <a:sym typeface="Helvetica Neue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Light"/>
                <a:ea typeface="Helvetica Neue Light"/>
                <a:cs typeface="Helvetica Neue Light"/>
                <a:sym typeface="Helvetica Neue Light"/>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s-E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robleu.schoo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horeproject.e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blue-lights.e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witter.com/pro_bleu" TargetMode="External"/><Relationship Id="rId7"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youtube.com/@ProBleu.school" TargetMode="External"/><Relationship Id="rId5" Type="http://schemas.openxmlformats.org/officeDocument/2006/relationships/hyperlink" Target="https://www.instagram.com/probleu.schools/" TargetMode="External"/><Relationship Id="rId4" Type="http://schemas.openxmlformats.org/officeDocument/2006/relationships/hyperlink" Target="https://www.linkedin.com/company/probleu-projec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15"/>
          <p:cNvSpPr txBox="1">
            <a:spLocks noGrp="1"/>
          </p:cNvSpPr>
          <p:nvPr>
            <p:ph type="ctrTitle"/>
          </p:nvPr>
        </p:nvSpPr>
        <p:spPr>
          <a:xfrm>
            <a:off x="566248" y="1987983"/>
            <a:ext cx="8913091" cy="121010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3865"/>
              </a:buClr>
              <a:buSzPts val="4000"/>
              <a:buFont typeface="Raleway ExtraBold"/>
              <a:buNone/>
            </a:pPr>
            <a:r>
              <a:rPr lang="es-ES">
                <a:highlight>
                  <a:srgbClr val="FFFF00"/>
                </a:highlight>
              </a:rPr>
              <a:t>Project title</a:t>
            </a:r>
            <a:endParaRPr/>
          </a:p>
        </p:txBody>
      </p:sp>
      <p:sp>
        <p:nvSpPr>
          <p:cNvPr id="31" name="Google Shape;31;p15"/>
          <p:cNvSpPr txBox="1">
            <a:spLocks noGrp="1"/>
          </p:cNvSpPr>
          <p:nvPr>
            <p:ph type="subTitle" idx="1"/>
          </p:nvPr>
        </p:nvSpPr>
        <p:spPr>
          <a:xfrm>
            <a:off x="566248" y="3293228"/>
            <a:ext cx="8913091" cy="1655762"/>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rgbClr val="8BB8E8"/>
              </a:buClr>
              <a:buSzPts val="2000"/>
              <a:buFont typeface="Lato"/>
              <a:buNone/>
            </a:pPr>
            <a:r>
              <a:rPr lang="es-ES"/>
              <a:t>Project information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544286" y="597702"/>
            <a:ext cx="10515600"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00000"/>
              <a:buFont typeface="Helvetica Neue"/>
              <a:buNone/>
            </a:pPr>
            <a:r>
              <a:rPr lang="es-ES">
                <a:highlight>
                  <a:srgbClr val="FFFF00"/>
                </a:highlight>
              </a:rPr>
              <a:t>Funded project example – Small scale</a:t>
            </a:r>
            <a:endParaRPr/>
          </a:p>
        </p:txBody>
      </p:sp>
      <p:sp>
        <p:nvSpPr>
          <p:cNvPr id="99" name="Google Shape;99;p23"/>
          <p:cNvSpPr txBox="1">
            <a:spLocks noGrp="1"/>
          </p:cNvSpPr>
          <p:nvPr>
            <p:ph type="body" idx="1"/>
          </p:nvPr>
        </p:nvSpPr>
        <p:spPr>
          <a:xfrm>
            <a:off x="415209" y="1412175"/>
            <a:ext cx="7264490" cy="4848123"/>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0"/>
              </a:spcBef>
              <a:spcAft>
                <a:spcPts val="0"/>
              </a:spcAft>
              <a:buClr>
                <a:srgbClr val="333333"/>
              </a:buClr>
              <a:buSzPts val="1400"/>
              <a:buNone/>
            </a:pPr>
            <a:r>
              <a:rPr lang="es-ES" sz="1300" b="1">
                <a:highlight>
                  <a:srgbClr val="FFFF00"/>
                </a:highlight>
                <a:latin typeface="Lato"/>
                <a:ea typeface="Lato"/>
                <a:cs typeface="Lato"/>
                <a:sym typeface="Lato"/>
              </a:rPr>
              <a:t>‘Raise awareness of students on the services of algae in their surrounding coastal ecosystems, and their value as a sustainable food source.’ – Primary school marine project in France.</a:t>
            </a:r>
            <a:endParaRPr/>
          </a:p>
          <a:p>
            <a:pPr marL="88900" lvl="0" indent="0" algn="l" rtl="0">
              <a:lnSpc>
                <a:spcPct val="100000"/>
              </a:lnSpc>
              <a:spcBef>
                <a:spcPts val="0"/>
              </a:spcBef>
              <a:spcAft>
                <a:spcPts val="0"/>
              </a:spcAft>
              <a:buClr>
                <a:srgbClr val="333333"/>
              </a:buClr>
              <a:buSzPts val="1400"/>
              <a:buNone/>
            </a:pPr>
            <a:endParaRPr sz="1300" b="1">
              <a:highlight>
                <a:srgbClr val="FFFF00"/>
              </a:highlight>
              <a:latin typeface="Lato"/>
              <a:ea typeface="Lato"/>
              <a:cs typeface="Lato"/>
              <a:sym typeface="Lato"/>
            </a:endParaRPr>
          </a:p>
          <a:p>
            <a:pPr marL="374650" lvl="0" indent="-285750" algn="l" rtl="0">
              <a:lnSpc>
                <a:spcPct val="100000"/>
              </a:lnSpc>
              <a:spcBef>
                <a:spcPts val="0"/>
              </a:spcBef>
              <a:spcAft>
                <a:spcPts val="0"/>
              </a:spcAft>
              <a:buClr>
                <a:srgbClr val="333333"/>
              </a:buClr>
              <a:buSzPts val="1400"/>
              <a:buFont typeface="Courier New"/>
              <a:buChar char="o"/>
            </a:pPr>
            <a:r>
              <a:rPr lang="es-ES" sz="1300">
                <a:highlight>
                  <a:srgbClr val="FFFF00"/>
                </a:highlight>
                <a:latin typeface="Lato"/>
                <a:ea typeface="Lato"/>
                <a:cs typeface="Lato"/>
                <a:sym typeface="Lato"/>
              </a:rPr>
              <a:t>Raise awareness of students and the wider school community on the possibility of eating algae that grow in local coastal habitats. </a:t>
            </a:r>
            <a:endParaRPr/>
          </a:p>
          <a:p>
            <a:pPr marL="374650" lvl="0" indent="-196850" algn="l" rtl="0">
              <a:lnSpc>
                <a:spcPct val="100000"/>
              </a:lnSpc>
              <a:spcBef>
                <a:spcPts val="0"/>
              </a:spcBef>
              <a:spcAft>
                <a:spcPts val="0"/>
              </a:spcAft>
              <a:buClr>
                <a:srgbClr val="333333"/>
              </a:buClr>
              <a:buSzPts val="1400"/>
              <a:buFont typeface="Courier New"/>
              <a:buNone/>
            </a:pPr>
            <a:endParaRPr sz="1300">
              <a:highlight>
                <a:srgbClr val="FFFF00"/>
              </a:highlight>
              <a:latin typeface="Lato"/>
              <a:ea typeface="Lato"/>
              <a:cs typeface="Lato"/>
              <a:sym typeface="Lato"/>
            </a:endParaRPr>
          </a:p>
          <a:p>
            <a:pPr marL="374650" lvl="0" indent="-285750" algn="l" rtl="0">
              <a:lnSpc>
                <a:spcPct val="100000"/>
              </a:lnSpc>
              <a:spcBef>
                <a:spcPts val="0"/>
              </a:spcBef>
              <a:spcAft>
                <a:spcPts val="0"/>
              </a:spcAft>
              <a:buClr>
                <a:srgbClr val="333333"/>
              </a:buClr>
              <a:buSzPts val="1400"/>
              <a:buFont typeface="Courier New"/>
              <a:buChar char="o"/>
            </a:pPr>
            <a:r>
              <a:rPr lang="es-ES" sz="1300">
                <a:highlight>
                  <a:srgbClr val="FFFF00"/>
                </a:highlight>
                <a:latin typeface="Lato"/>
                <a:ea typeface="Lato"/>
                <a:cs typeface="Lato"/>
                <a:sym typeface="Lato"/>
              </a:rPr>
              <a:t>The project aims to contribute to a shift in society towards healthier and more sustainable diets.</a:t>
            </a:r>
            <a:endParaRPr/>
          </a:p>
          <a:p>
            <a:pPr marL="374650" lvl="0" indent="-196850" algn="l" rtl="0">
              <a:lnSpc>
                <a:spcPct val="100000"/>
              </a:lnSpc>
              <a:spcBef>
                <a:spcPts val="0"/>
              </a:spcBef>
              <a:spcAft>
                <a:spcPts val="0"/>
              </a:spcAft>
              <a:buClr>
                <a:srgbClr val="333333"/>
              </a:buClr>
              <a:buSzPts val="1400"/>
              <a:buFont typeface="Courier New"/>
              <a:buNone/>
            </a:pPr>
            <a:endParaRPr sz="1300" b="1">
              <a:highlight>
                <a:srgbClr val="FFFF00"/>
              </a:highlight>
              <a:latin typeface="Lato"/>
              <a:ea typeface="Lato"/>
              <a:cs typeface="Lato"/>
              <a:sym typeface="Lato"/>
            </a:endParaRPr>
          </a:p>
          <a:p>
            <a:pPr marL="374650" lvl="0" indent="-285750" algn="l" rtl="0">
              <a:lnSpc>
                <a:spcPct val="100000"/>
              </a:lnSpc>
              <a:spcBef>
                <a:spcPts val="0"/>
              </a:spcBef>
              <a:spcAft>
                <a:spcPts val="0"/>
              </a:spcAft>
              <a:buClr>
                <a:srgbClr val="333333"/>
              </a:buClr>
              <a:buSzPts val="1400"/>
              <a:buFont typeface="Courier New"/>
              <a:buChar char="o"/>
            </a:pPr>
            <a:r>
              <a:rPr lang="es-ES" sz="1300">
                <a:highlight>
                  <a:srgbClr val="FFFF00"/>
                </a:highlight>
                <a:latin typeface="Lato"/>
                <a:ea typeface="Lato"/>
                <a:cs typeface="Lato"/>
                <a:sym typeface="Lato"/>
              </a:rPr>
              <a:t>Students will go on outings with a professional algae harvester. After each harvest the students will cook the algae with a local chef who uses algae in their cuisine. </a:t>
            </a:r>
            <a:endParaRPr/>
          </a:p>
          <a:p>
            <a:pPr marL="374650" lvl="0" indent="-196850" algn="l" rtl="0">
              <a:lnSpc>
                <a:spcPct val="100000"/>
              </a:lnSpc>
              <a:spcBef>
                <a:spcPts val="0"/>
              </a:spcBef>
              <a:spcAft>
                <a:spcPts val="0"/>
              </a:spcAft>
              <a:buClr>
                <a:srgbClr val="333333"/>
              </a:buClr>
              <a:buSzPts val="1400"/>
              <a:buFont typeface="Courier New"/>
              <a:buNone/>
            </a:pPr>
            <a:endParaRPr sz="1300" b="1">
              <a:highlight>
                <a:srgbClr val="FFFF00"/>
              </a:highlight>
              <a:latin typeface="Lato"/>
              <a:ea typeface="Lato"/>
              <a:cs typeface="Lato"/>
              <a:sym typeface="Lato"/>
            </a:endParaRPr>
          </a:p>
          <a:p>
            <a:pPr marL="374650" lvl="0" indent="-285750" algn="l" rtl="0">
              <a:lnSpc>
                <a:spcPct val="100000"/>
              </a:lnSpc>
              <a:spcBef>
                <a:spcPts val="0"/>
              </a:spcBef>
              <a:spcAft>
                <a:spcPts val="0"/>
              </a:spcAft>
              <a:buClr>
                <a:srgbClr val="333333"/>
              </a:buClr>
              <a:buSzPts val="1400"/>
              <a:buFont typeface="Courier New"/>
              <a:buChar char="o"/>
            </a:pPr>
            <a:r>
              <a:rPr lang="es-ES" sz="1300">
                <a:highlight>
                  <a:srgbClr val="FFFF00"/>
                </a:highlight>
                <a:latin typeface="Lato"/>
                <a:ea typeface="Lato"/>
                <a:cs typeface="Lato"/>
                <a:sym typeface="Lato"/>
              </a:rPr>
              <a:t>The students will create an art exhibition around algae and a guide for collecting and eating algae which they will display during the city's sea festival. They will share with the community how to collect and eat algae, and the other services provided by these species. </a:t>
            </a:r>
            <a:endParaRPr/>
          </a:p>
          <a:p>
            <a:pPr marL="374650" lvl="0" indent="-196850" algn="l" rtl="0">
              <a:lnSpc>
                <a:spcPct val="100000"/>
              </a:lnSpc>
              <a:spcBef>
                <a:spcPts val="0"/>
              </a:spcBef>
              <a:spcAft>
                <a:spcPts val="0"/>
              </a:spcAft>
              <a:buClr>
                <a:srgbClr val="333333"/>
              </a:buClr>
              <a:buSzPts val="1400"/>
              <a:buFont typeface="Courier New"/>
              <a:buNone/>
            </a:pPr>
            <a:endParaRPr sz="1300">
              <a:highlight>
                <a:srgbClr val="FFFF00"/>
              </a:highlight>
              <a:latin typeface="Lato"/>
              <a:ea typeface="Lato"/>
              <a:cs typeface="Lato"/>
              <a:sym typeface="Lato"/>
            </a:endParaRPr>
          </a:p>
          <a:p>
            <a:pPr marL="374650" lvl="0" indent="-285750" algn="l" rtl="0">
              <a:lnSpc>
                <a:spcPct val="100000"/>
              </a:lnSpc>
              <a:spcBef>
                <a:spcPts val="0"/>
              </a:spcBef>
              <a:spcAft>
                <a:spcPts val="0"/>
              </a:spcAft>
              <a:buClr>
                <a:srgbClr val="333333"/>
              </a:buClr>
              <a:buSzPts val="1400"/>
              <a:buFont typeface="Courier New"/>
              <a:buChar char="o"/>
            </a:pPr>
            <a:r>
              <a:rPr lang="es-ES" sz="1300">
                <a:highlight>
                  <a:srgbClr val="FFFF00"/>
                </a:highlight>
                <a:latin typeface="Lato"/>
                <a:ea typeface="Lato"/>
                <a:cs typeface="Lato"/>
                <a:sym typeface="Lato"/>
              </a:rPr>
              <a:t>This guide will be printed and handed to every school student for them to use as well as their families and the extended school community. </a:t>
            </a:r>
            <a:endParaRPr/>
          </a:p>
          <a:p>
            <a:pPr marL="374650" lvl="0" indent="-196850" algn="l" rtl="0">
              <a:lnSpc>
                <a:spcPct val="100000"/>
              </a:lnSpc>
              <a:spcBef>
                <a:spcPts val="0"/>
              </a:spcBef>
              <a:spcAft>
                <a:spcPts val="0"/>
              </a:spcAft>
              <a:buClr>
                <a:srgbClr val="333333"/>
              </a:buClr>
              <a:buSzPts val="1400"/>
              <a:buFont typeface="Courier New"/>
              <a:buNone/>
            </a:pPr>
            <a:endParaRPr sz="1300">
              <a:highlight>
                <a:srgbClr val="FFFF00"/>
              </a:highlight>
              <a:latin typeface="Lato"/>
              <a:ea typeface="Lato"/>
              <a:cs typeface="Lato"/>
              <a:sym typeface="Lato"/>
            </a:endParaRPr>
          </a:p>
          <a:p>
            <a:pPr marL="374650" lvl="0" indent="-285750" algn="l" rtl="0">
              <a:lnSpc>
                <a:spcPct val="100000"/>
              </a:lnSpc>
              <a:spcBef>
                <a:spcPts val="0"/>
              </a:spcBef>
              <a:spcAft>
                <a:spcPts val="0"/>
              </a:spcAft>
              <a:buClr>
                <a:srgbClr val="333333"/>
              </a:buClr>
              <a:buSzPts val="1400"/>
              <a:buFont typeface="Courier New"/>
              <a:buChar char="o"/>
            </a:pPr>
            <a:r>
              <a:rPr lang="es-ES" sz="1300">
                <a:highlight>
                  <a:srgbClr val="FFFF00"/>
                </a:highlight>
                <a:latin typeface="Lato"/>
                <a:ea typeface="Lato"/>
                <a:cs typeface="Lato"/>
                <a:sym typeface="Lato"/>
              </a:rPr>
              <a:t>The project addresses the topic of "reducing over-fishing" by proposing an alternative to the consumption of fish.</a:t>
            </a:r>
            <a:endParaRPr sz="1300" b="1">
              <a:highlight>
                <a:srgbClr val="FFFF00"/>
              </a:highlight>
              <a:latin typeface="Lato"/>
              <a:ea typeface="Lato"/>
              <a:cs typeface="Lato"/>
              <a:sym typeface="Lato"/>
            </a:endParaRPr>
          </a:p>
          <a:p>
            <a:pPr marL="88900" lvl="0" indent="0" algn="l" rtl="0">
              <a:lnSpc>
                <a:spcPct val="120000"/>
              </a:lnSpc>
              <a:spcBef>
                <a:spcPts val="0"/>
              </a:spcBef>
              <a:spcAft>
                <a:spcPts val="0"/>
              </a:spcAft>
              <a:buClr>
                <a:srgbClr val="333333"/>
              </a:buClr>
              <a:buSzPts val="1400"/>
              <a:buNone/>
            </a:pPr>
            <a:endParaRPr b="1">
              <a:latin typeface="Lato"/>
              <a:ea typeface="Lato"/>
              <a:cs typeface="Lato"/>
              <a:sym typeface="Lato"/>
            </a:endParaRPr>
          </a:p>
          <a:p>
            <a:pPr marL="88900" lvl="0" indent="0" algn="l" rtl="0">
              <a:lnSpc>
                <a:spcPct val="120000"/>
              </a:lnSpc>
              <a:spcBef>
                <a:spcPts val="0"/>
              </a:spcBef>
              <a:spcAft>
                <a:spcPts val="0"/>
              </a:spcAft>
              <a:buClr>
                <a:srgbClr val="333333"/>
              </a:buClr>
              <a:buSzPts val="1400"/>
              <a:buNone/>
            </a:pPr>
            <a:endParaRPr b="1">
              <a:latin typeface="Lato"/>
              <a:ea typeface="Lato"/>
              <a:cs typeface="Lato"/>
              <a:sym typeface="Lato"/>
            </a:endParaRPr>
          </a:p>
        </p:txBody>
      </p:sp>
      <p:pic>
        <p:nvPicPr>
          <p:cNvPr id="100" name="Google Shape;100;p23"/>
          <p:cNvPicPr preferRelativeResize="0"/>
          <p:nvPr/>
        </p:nvPicPr>
        <p:blipFill rotWithShape="1">
          <a:blip r:embed="rId3">
            <a:alphaModFix/>
          </a:blip>
          <a:srcRect/>
          <a:stretch/>
        </p:blipFill>
        <p:spPr>
          <a:xfrm>
            <a:off x="7789853" y="1412175"/>
            <a:ext cx="2666914" cy="3555885"/>
          </a:xfrm>
          <a:prstGeom prst="rect">
            <a:avLst/>
          </a:prstGeom>
          <a:noFill/>
          <a:ln>
            <a:noFill/>
          </a:ln>
        </p:spPr>
      </p:pic>
      <p:pic>
        <p:nvPicPr>
          <p:cNvPr id="101" name="Google Shape;101;p23"/>
          <p:cNvPicPr preferRelativeResize="0"/>
          <p:nvPr/>
        </p:nvPicPr>
        <p:blipFill rotWithShape="1">
          <a:blip r:embed="rId4">
            <a:alphaModFix/>
          </a:blip>
          <a:srcRect l="21000" r="11573"/>
          <a:stretch/>
        </p:blipFill>
        <p:spPr>
          <a:xfrm>
            <a:off x="9573145" y="2993571"/>
            <a:ext cx="2431164" cy="27041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4"/>
          <p:cNvSpPr txBox="1">
            <a:spLocks noGrp="1"/>
          </p:cNvSpPr>
          <p:nvPr>
            <p:ph type="title"/>
          </p:nvPr>
        </p:nvSpPr>
        <p:spPr>
          <a:xfrm>
            <a:off x="838200" y="484868"/>
            <a:ext cx="10515600"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11111"/>
              <a:buFont typeface="Raleway ExtraBold"/>
              <a:buNone/>
            </a:pPr>
            <a:r>
              <a:rPr lang="es-ES"/>
              <a:t>Activities planned - Example</a:t>
            </a:r>
            <a:endParaRPr/>
          </a:p>
        </p:txBody>
      </p:sp>
      <p:sp>
        <p:nvSpPr>
          <p:cNvPr id="107" name="Google Shape;107;p24"/>
          <p:cNvSpPr txBox="1">
            <a:spLocks noGrp="1"/>
          </p:cNvSpPr>
          <p:nvPr>
            <p:ph type="body" idx="1"/>
          </p:nvPr>
        </p:nvSpPr>
        <p:spPr>
          <a:xfrm>
            <a:off x="838200" y="1460500"/>
            <a:ext cx="10515600" cy="4351338"/>
          </a:xfrm>
          <a:prstGeom prst="rect">
            <a:avLst/>
          </a:prstGeom>
          <a:noFill/>
          <a:ln>
            <a:noFill/>
          </a:ln>
        </p:spPr>
        <p:txBody>
          <a:bodyPr spcFirstLastPara="1" wrap="square" lIns="91425" tIns="45700" rIns="91425" bIns="45700" anchor="t" anchorCtr="0">
            <a:normAutofit/>
          </a:bodyPr>
          <a:lstStyle/>
          <a:p>
            <a:pPr marL="139700" lvl="0" indent="0" algn="l" rtl="0">
              <a:lnSpc>
                <a:spcPct val="90000"/>
              </a:lnSpc>
              <a:spcBef>
                <a:spcPts val="1000"/>
              </a:spcBef>
              <a:spcAft>
                <a:spcPts val="0"/>
              </a:spcAft>
              <a:buSzPts val="1400"/>
              <a:buNone/>
            </a:pPr>
            <a:r>
              <a:rPr lang="es-ES" sz="1400" b="1">
                <a:solidFill>
                  <a:schemeClr val="dk1"/>
                </a:solidFill>
                <a:highlight>
                  <a:srgbClr val="FFFF00"/>
                </a:highlight>
                <a:latin typeface="Lato"/>
                <a:ea typeface="Lato"/>
                <a:cs typeface="Lato"/>
                <a:sym typeface="Lato"/>
              </a:rPr>
              <a:t>‘Blue Trails - Navigating ocean literacy for a sustainable tomorrow’ - Secondary school freshwater project in Romania</a:t>
            </a:r>
            <a:endParaRPr/>
          </a:p>
          <a:p>
            <a:pPr marL="139700" lvl="0" indent="0" algn="l" rtl="0">
              <a:lnSpc>
                <a:spcPct val="90000"/>
              </a:lnSpc>
              <a:spcBef>
                <a:spcPts val="1000"/>
              </a:spcBef>
              <a:spcAft>
                <a:spcPts val="0"/>
              </a:spcAft>
              <a:buSzPts val="1400"/>
              <a:buNone/>
            </a:pPr>
            <a:r>
              <a:rPr lang="es-ES">
                <a:highlight>
                  <a:srgbClr val="FFFF00"/>
                </a:highlight>
              </a:rPr>
              <a:t>We'll have several steps in implementing our project</a:t>
            </a:r>
            <a:endParaRPr/>
          </a:p>
          <a:p>
            <a:pPr marL="457200" lvl="0" indent="-317500" algn="l" rtl="0">
              <a:lnSpc>
                <a:spcPct val="90000"/>
              </a:lnSpc>
              <a:spcBef>
                <a:spcPts val="1000"/>
              </a:spcBef>
              <a:spcAft>
                <a:spcPts val="0"/>
              </a:spcAft>
              <a:buClr>
                <a:srgbClr val="333333"/>
              </a:buClr>
              <a:buSzPts val="1400"/>
              <a:buChar char="•"/>
            </a:pPr>
            <a:r>
              <a:rPr lang="es-ES" b="1">
                <a:highlight>
                  <a:srgbClr val="FFFF00"/>
                </a:highlight>
              </a:rPr>
              <a:t>for the first objective </a:t>
            </a:r>
            <a:r>
              <a:rPr lang="es-ES">
                <a:highlight>
                  <a:srgbClr val="FFFF00"/>
                </a:highlight>
              </a:rPr>
              <a:t>(increasing the number of students attending ocean sciences workshops) we'll prepare a curriculum (content, activities, evaluation) that we’ll deliver by the students, for the students (in Romania the school year includes a Green Week, with special activities/schedule that it is very suitable for our plan). The trainer students will attend a 2-hour meeting to set all the details of their "job". After each workshop, a feedback form will be provided to the participants to improve the quality of the next events </a:t>
            </a:r>
            <a:endParaRPr/>
          </a:p>
          <a:p>
            <a:pPr marL="457200" lvl="0" indent="-317500" algn="l" rtl="0">
              <a:lnSpc>
                <a:spcPct val="90000"/>
              </a:lnSpc>
              <a:spcBef>
                <a:spcPts val="1000"/>
              </a:spcBef>
              <a:spcAft>
                <a:spcPts val="0"/>
              </a:spcAft>
              <a:buClr>
                <a:srgbClr val="333333"/>
              </a:buClr>
              <a:buSzPts val="1400"/>
              <a:buChar char="•"/>
            </a:pPr>
            <a:r>
              <a:rPr lang="es-ES" b="1">
                <a:highlight>
                  <a:srgbClr val="FFFF00"/>
                </a:highlight>
              </a:rPr>
              <a:t>for the second objective </a:t>
            </a:r>
            <a:r>
              <a:rPr lang="es-ES">
                <a:highlight>
                  <a:srgbClr val="FFFF00"/>
                </a:highlight>
              </a:rPr>
              <a:t>(expanding the microplastic research on the freshwater body nearby), we'll create a new team of 10 students, and we'll use the procedure we developed beforehand for those new environments </a:t>
            </a:r>
            <a:endParaRPr/>
          </a:p>
          <a:p>
            <a:pPr marL="457200" lvl="0" indent="-317500" algn="l" rtl="0">
              <a:lnSpc>
                <a:spcPct val="90000"/>
              </a:lnSpc>
              <a:spcBef>
                <a:spcPts val="1000"/>
              </a:spcBef>
              <a:spcAft>
                <a:spcPts val="0"/>
              </a:spcAft>
              <a:buClr>
                <a:srgbClr val="333333"/>
              </a:buClr>
              <a:buSzPts val="1400"/>
              <a:buChar char="•"/>
            </a:pPr>
            <a:r>
              <a:rPr lang="es-ES" b="1">
                <a:highlight>
                  <a:srgbClr val="FFFF00"/>
                </a:highlight>
              </a:rPr>
              <a:t>for the third objective</a:t>
            </a:r>
            <a:r>
              <a:rPr lang="es-ES">
                <a:highlight>
                  <a:srgbClr val="FFFF00"/>
                </a:highlight>
              </a:rPr>
              <a:t>, creating a partnership with 3 other Romanian schools, we'll create an info sheet with all the details of NEBS (applying procedure, deadlines, types of projects etc) and the support we can offer for the schools to develop their project and apply to become a part of NEBS. After setting the communication with the schools, we'll decide together the topic of their project and we'll set an exchange program among the schools, with 6 exchanges for 8-10 students and 1-2 teachers each, with a duration of 2-3 days (it is a system used for the European projects but no with schools from the same country, therefore we think it will be appreciated by the students). During the exchanges, the students will work together on relevant local water-related topics, with the help of the local partners (research facilities, universities, NGOs) and we'll exchange the results of the projects already developed by each school. We have selected schools from these towns because each one has its specific features, as water ecosystems and communities’ peculiarities.</a:t>
            </a:r>
            <a:endParaRPr b="1">
              <a:highlight>
                <a:srgbClr val="FFFF00"/>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5"/>
          <p:cNvSpPr txBox="1">
            <a:spLocks noGrp="1"/>
          </p:cNvSpPr>
          <p:nvPr>
            <p:ph type="title"/>
          </p:nvPr>
        </p:nvSpPr>
        <p:spPr>
          <a:xfrm>
            <a:off x="838200" y="365126"/>
            <a:ext cx="10515600"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11111"/>
              <a:buFont typeface="Raleway ExtraBold"/>
              <a:buNone/>
            </a:pPr>
            <a:r>
              <a:rPr lang="es-ES">
                <a:highlight>
                  <a:srgbClr val="FFFF00"/>
                </a:highlight>
              </a:rPr>
              <a:t>Budget </a:t>
            </a:r>
            <a:endParaRPr/>
          </a:p>
        </p:txBody>
      </p:sp>
      <p:graphicFrame>
        <p:nvGraphicFramePr>
          <p:cNvPr id="113" name="Google Shape;113;p25"/>
          <p:cNvGraphicFramePr/>
          <p:nvPr/>
        </p:nvGraphicFramePr>
        <p:xfrm>
          <a:off x="2032000" y="1709057"/>
          <a:ext cx="8128000" cy="3315790"/>
        </p:xfrm>
        <a:graphic>
          <a:graphicData uri="http://schemas.openxmlformats.org/drawingml/2006/table">
            <a:tbl>
              <a:tblPr>
                <a:noFill/>
                <a:tableStyleId>{B5E83F71-F6BF-492D-A624-A58E1AF18460}</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419900">
                <a:tc>
                  <a:txBody>
                    <a:bodyPr/>
                    <a:lstStyle/>
                    <a:p>
                      <a:pPr marL="0" marR="0" lvl="0" indent="0" algn="ctr" rtl="0">
                        <a:lnSpc>
                          <a:spcPct val="100000"/>
                        </a:lnSpc>
                        <a:spcBef>
                          <a:spcPts val="0"/>
                        </a:spcBef>
                        <a:spcAft>
                          <a:spcPts val="0"/>
                        </a:spcAft>
                        <a:buNone/>
                      </a:pPr>
                      <a:r>
                        <a:rPr lang="es-ES" sz="2000" u="none" strike="noStrike" cap="none">
                          <a:solidFill>
                            <a:schemeClr val="dk1"/>
                          </a:solidFill>
                        </a:rPr>
                        <a:t>Resource</a:t>
                      </a:r>
                      <a:endParaRPr/>
                    </a:p>
                  </a:txBody>
                  <a:tcPr marL="91450" marR="91450" marT="45725" marB="45725"/>
                </a:tc>
                <a:tc>
                  <a:txBody>
                    <a:bodyPr/>
                    <a:lstStyle/>
                    <a:p>
                      <a:pPr marL="0" marR="0" lvl="0" indent="0" algn="ctr" rtl="0">
                        <a:lnSpc>
                          <a:spcPct val="100000"/>
                        </a:lnSpc>
                        <a:spcBef>
                          <a:spcPts val="0"/>
                        </a:spcBef>
                        <a:spcAft>
                          <a:spcPts val="0"/>
                        </a:spcAft>
                        <a:buNone/>
                      </a:pPr>
                      <a:r>
                        <a:rPr lang="es-ES" sz="2000" u="none" strike="noStrike" cap="none">
                          <a:solidFill>
                            <a:schemeClr val="dk1"/>
                          </a:solidFill>
                        </a:rPr>
                        <a:t>Amount </a:t>
                      </a:r>
                      <a:endParaRPr/>
                    </a:p>
                  </a:txBody>
                  <a:tcPr marL="91450" marR="91450" marT="45725" marB="45725"/>
                </a:tc>
                <a:extLst>
                  <a:ext uri="{0D108BD9-81ED-4DB2-BD59-A6C34878D82A}">
                    <a16:rowId xmlns:a16="http://schemas.microsoft.com/office/drawing/2014/main" val="10000"/>
                  </a:ext>
                </a:extLst>
              </a:tr>
              <a:tr h="424900">
                <a:tc>
                  <a:txBody>
                    <a:bodyPr/>
                    <a:lstStyle/>
                    <a:p>
                      <a:pPr marL="0" marR="0" lvl="0" indent="0" algn="l" rtl="0">
                        <a:lnSpc>
                          <a:spcPct val="100000"/>
                        </a:lnSpc>
                        <a:spcBef>
                          <a:spcPts val="0"/>
                        </a:spcBef>
                        <a:spcAft>
                          <a:spcPts val="0"/>
                        </a:spcAft>
                        <a:buNone/>
                      </a:pPr>
                      <a:r>
                        <a:rPr lang="es-ES" sz="1400" u="none" strike="noStrike" cap="none">
                          <a:highlight>
                            <a:srgbClr val="FFFF00"/>
                          </a:highlight>
                        </a:rPr>
                        <a:t>For 6 exchanges - exchanges accommodation and meals costs</a:t>
                      </a:r>
                      <a:endParaRPr/>
                    </a:p>
                  </a:txBody>
                  <a:tcPr marL="91450" marR="91450" marT="45725" marB="45725"/>
                </a:tc>
                <a:tc>
                  <a:txBody>
                    <a:bodyPr/>
                    <a:lstStyle/>
                    <a:p>
                      <a:pPr marL="0" marR="0" lvl="0" indent="0" algn="l" rtl="0">
                        <a:lnSpc>
                          <a:spcPct val="100000"/>
                        </a:lnSpc>
                        <a:spcBef>
                          <a:spcPts val="0"/>
                        </a:spcBef>
                        <a:spcAft>
                          <a:spcPts val="0"/>
                        </a:spcAft>
                        <a:buNone/>
                      </a:pPr>
                      <a:r>
                        <a:rPr lang="es-ES" sz="1400" u="none" strike="noStrike" cap="none">
                          <a:highlight>
                            <a:srgbClr val="FFFF00"/>
                          </a:highlight>
                        </a:rPr>
                        <a:t>66 participants x 1 days x 30 EUR = 1980 EUR</a:t>
                      </a:r>
                      <a:endParaRPr sz="1400" u="none" strike="noStrike" cap="none">
                        <a:highlight>
                          <a:srgbClr val="FFFF00"/>
                        </a:highlight>
                      </a:endParaRPr>
                    </a:p>
                  </a:txBody>
                  <a:tcPr marL="91450" marR="91450" marT="45725" marB="45725"/>
                </a:tc>
                <a:extLst>
                  <a:ext uri="{0D108BD9-81ED-4DB2-BD59-A6C34878D82A}">
                    <a16:rowId xmlns:a16="http://schemas.microsoft.com/office/drawing/2014/main" val="10001"/>
                  </a:ext>
                </a:extLst>
              </a:tr>
              <a:tr h="419900">
                <a:tc>
                  <a:txBody>
                    <a:bodyPr/>
                    <a:lstStyle/>
                    <a:p>
                      <a:pPr marL="0" marR="0" lvl="0" indent="0" algn="l" rtl="0">
                        <a:lnSpc>
                          <a:spcPct val="100000"/>
                        </a:lnSpc>
                        <a:spcBef>
                          <a:spcPts val="0"/>
                        </a:spcBef>
                        <a:spcAft>
                          <a:spcPts val="0"/>
                        </a:spcAft>
                        <a:buNone/>
                      </a:pPr>
                      <a:r>
                        <a:rPr lang="es-ES" sz="1400" u="none" strike="noStrike" cap="none">
                          <a:highlight>
                            <a:srgbClr val="FFFF00"/>
                          </a:highlight>
                        </a:rPr>
                        <a:t>Transportation</a:t>
                      </a:r>
                      <a:endParaRPr/>
                    </a:p>
                  </a:txBody>
                  <a:tcPr marL="91450" marR="91450" marT="45725" marB="45725"/>
                </a:tc>
                <a:tc>
                  <a:txBody>
                    <a:bodyPr/>
                    <a:lstStyle/>
                    <a:p>
                      <a:pPr marL="0" marR="0" lvl="0" indent="0" algn="l" rtl="0">
                        <a:lnSpc>
                          <a:spcPct val="100000"/>
                        </a:lnSpc>
                        <a:spcBef>
                          <a:spcPts val="0"/>
                        </a:spcBef>
                        <a:spcAft>
                          <a:spcPts val="0"/>
                        </a:spcAft>
                        <a:buNone/>
                      </a:pPr>
                      <a:r>
                        <a:rPr lang="es-ES" sz="1400" u="none" strike="noStrike" cap="none">
                          <a:highlight>
                            <a:srgbClr val="FFFF00"/>
                          </a:highlight>
                        </a:rPr>
                        <a:t>2 teachers x 125 EUR = 250 EUR</a:t>
                      </a:r>
                      <a:endParaRPr sz="1400" u="none" strike="noStrike" cap="none">
                        <a:highlight>
                          <a:srgbClr val="FFFF00"/>
                        </a:highlight>
                      </a:endParaRPr>
                    </a:p>
                  </a:txBody>
                  <a:tcPr marL="91450" marR="91450" marT="45725" marB="45725"/>
                </a:tc>
                <a:extLst>
                  <a:ext uri="{0D108BD9-81ED-4DB2-BD59-A6C34878D82A}">
                    <a16:rowId xmlns:a16="http://schemas.microsoft.com/office/drawing/2014/main" val="10002"/>
                  </a:ext>
                </a:extLst>
              </a:tr>
              <a:tr h="419900">
                <a:tc>
                  <a:txBody>
                    <a:bodyPr/>
                    <a:lstStyle/>
                    <a:p>
                      <a:pPr marL="0" marR="0" lvl="0" indent="0" algn="l" rtl="0">
                        <a:lnSpc>
                          <a:spcPct val="100000"/>
                        </a:lnSpc>
                        <a:spcBef>
                          <a:spcPts val="0"/>
                        </a:spcBef>
                        <a:spcAft>
                          <a:spcPts val="0"/>
                        </a:spcAft>
                        <a:buNone/>
                      </a:pPr>
                      <a:r>
                        <a:rPr lang="es-ES" sz="1400" u="none" strike="noStrike" cap="none">
                          <a:highlight>
                            <a:srgbClr val="FFFF00"/>
                          </a:highlight>
                        </a:rPr>
                        <a:t>Local transportation (in the cities and excursion) </a:t>
                      </a:r>
                      <a:endParaRPr/>
                    </a:p>
                  </a:txBody>
                  <a:tcPr marL="91450" marR="91450" marT="45725" marB="45725"/>
                </a:tc>
                <a:tc>
                  <a:txBody>
                    <a:bodyPr/>
                    <a:lstStyle/>
                    <a:p>
                      <a:pPr marL="0" marR="0" lvl="0" indent="0" algn="l" rtl="0">
                        <a:lnSpc>
                          <a:spcPct val="100000"/>
                        </a:lnSpc>
                        <a:spcBef>
                          <a:spcPts val="0"/>
                        </a:spcBef>
                        <a:spcAft>
                          <a:spcPts val="0"/>
                        </a:spcAft>
                        <a:buNone/>
                      </a:pPr>
                      <a:r>
                        <a:rPr lang="es-ES" sz="1400" u="none" strike="noStrike" cap="none">
                          <a:highlight>
                            <a:srgbClr val="FFFF00"/>
                          </a:highlight>
                        </a:rPr>
                        <a:t>5 exchanges x 200 EUR = 1000 EUR</a:t>
                      </a:r>
                      <a:endParaRPr sz="1400" u="none" strike="noStrike" cap="none">
                        <a:highlight>
                          <a:srgbClr val="FFFF00"/>
                        </a:highlight>
                      </a:endParaRPr>
                    </a:p>
                  </a:txBody>
                  <a:tcPr marL="91450" marR="91450" marT="45725" marB="45725"/>
                </a:tc>
                <a:extLst>
                  <a:ext uri="{0D108BD9-81ED-4DB2-BD59-A6C34878D82A}">
                    <a16:rowId xmlns:a16="http://schemas.microsoft.com/office/drawing/2014/main" val="10003"/>
                  </a:ext>
                </a:extLst>
              </a:tr>
              <a:tr h="419900">
                <a:tc>
                  <a:txBody>
                    <a:bodyPr/>
                    <a:lstStyle/>
                    <a:p>
                      <a:pPr marL="0" marR="0" lvl="0" indent="0" algn="l" rtl="0">
                        <a:lnSpc>
                          <a:spcPct val="100000"/>
                        </a:lnSpc>
                        <a:spcBef>
                          <a:spcPts val="0"/>
                        </a:spcBef>
                        <a:spcAft>
                          <a:spcPts val="0"/>
                        </a:spcAft>
                        <a:buNone/>
                      </a:pPr>
                      <a:r>
                        <a:rPr lang="es-ES" sz="1400" u="none" strike="noStrike" cap="none">
                          <a:highlight>
                            <a:srgbClr val="FFFF00"/>
                          </a:highlight>
                        </a:rPr>
                        <a:t>Equipment – kit for sea water quality </a:t>
                      </a:r>
                      <a:endParaRPr/>
                    </a:p>
                  </a:txBody>
                  <a:tcPr marL="91450" marR="91450" marT="45725" marB="45725"/>
                </a:tc>
                <a:tc>
                  <a:txBody>
                    <a:bodyPr/>
                    <a:lstStyle/>
                    <a:p>
                      <a:pPr marL="0" marR="0" lvl="0" indent="0" algn="l" rtl="0">
                        <a:lnSpc>
                          <a:spcPct val="100000"/>
                        </a:lnSpc>
                        <a:spcBef>
                          <a:spcPts val="0"/>
                        </a:spcBef>
                        <a:spcAft>
                          <a:spcPts val="0"/>
                        </a:spcAft>
                        <a:buNone/>
                      </a:pPr>
                      <a:r>
                        <a:rPr lang="es-ES" sz="1400" u="none" strike="noStrike" cap="none">
                          <a:highlight>
                            <a:srgbClr val="FFFF00"/>
                          </a:highlight>
                        </a:rPr>
                        <a:t>780 EUR </a:t>
                      </a:r>
                      <a:endParaRPr/>
                    </a:p>
                  </a:txBody>
                  <a:tcPr marL="91450" marR="91450" marT="45725" marB="45725"/>
                </a:tc>
                <a:extLst>
                  <a:ext uri="{0D108BD9-81ED-4DB2-BD59-A6C34878D82A}">
                    <a16:rowId xmlns:a16="http://schemas.microsoft.com/office/drawing/2014/main" val="10004"/>
                  </a:ext>
                </a:extLst>
              </a:tr>
              <a:tr h="419900">
                <a:tc>
                  <a:txBody>
                    <a:bodyPr/>
                    <a:lstStyle/>
                    <a:p>
                      <a:pPr marL="0" marR="0" lvl="0" indent="0" algn="l" rtl="0">
                        <a:lnSpc>
                          <a:spcPct val="100000"/>
                        </a:lnSpc>
                        <a:spcBef>
                          <a:spcPts val="0"/>
                        </a:spcBef>
                        <a:spcAft>
                          <a:spcPts val="0"/>
                        </a:spcAft>
                        <a:buNone/>
                      </a:pPr>
                      <a:r>
                        <a:rPr lang="es-ES" sz="1400" u="none" strike="noStrike" cap="none">
                          <a:highlight>
                            <a:srgbClr val="FFFF00"/>
                          </a:highlight>
                        </a:rPr>
                        <a:t>Equipment – kit for freshwater water quality </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highlight>
                            <a:srgbClr val="FFFF00"/>
                          </a:highlight>
                        </a:rPr>
                        <a:t>750 EUR</a:t>
                      </a:r>
                      <a:endParaRPr/>
                    </a:p>
                    <a:p>
                      <a:pPr marL="0" marR="0" lvl="0" indent="0" algn="l" rtl="0">
                        <a:lnSpc>
                          <a:spcPct val="100000"/>
                        </a:lnSpc>
                        <a:spcBef>
                          <a:spcPts val="0"/>
                        </a:spcBef>
                        <a:spcAft>
                          <a:spcPts val="0"/>
                        </a:spcAft>
                        <a:buNone/>
                      </a:pPr>
                      <a:endParaRPr sz="1400" u="none" strike="noStrike" cap="none">
                        <a:highlight>
                          <a:srgbClr val="FFFF00"/>
                        </a:highlight>
                      </a:endParaRPr>
                    </a:p>
                  </a:txBody>
                  <a:tcPr marL="91450" marR="91450" marT="45725" marB="45725"/>
                </a:tc>
                <a:extLst>
                  <a:ext uri="{0D108BD9-81ED-4DB2-BD59-A6C34878D82A}">
                    <a16:rowId xmlns:a16="http://schemas.microsoft.com/office/drawing/2014/main" val="10005"/>
                  </a:ext>
                </a:extLst>
              </a:tr>
              <a:tr h="599850">
                <a:tc>
                  <a:txBody>
                    <a:bodyPr/>
                    <a:lstStyle/>
                    <a:p>
                      <a:pPr marL="0" marR="0" lvl="0" indent="0" algn="l" rtl="0">
                        <a:lnSpc>
                          <a:spcPct val="100000"/>
                        </a:lnSpc>
                        <a:spcBef>
                          <a:spcPts val="0"/>
                        </a:spcBef>
                        <a:spcAft>
                          <a:spcPts val="0"/>
                        </a:spcAft>
                        <a:buNone/>
                      </a:pPr>
                      <a:r>
                        <a:rPr lang="es-ES" sz="1400" u="none" strike="noStrike" cap="none">
                          <a:highlight>
                            <a:srgbClr val="FFFF00"/>
                          </a:highlight>
                        </a:rPr>
                        <a:t>Administrative expenses (website)</a:t>
                      </a:r>
                      <a:endParaRPr/>
                    </a:p>
                  </a:txBody>
                  <a:tcPr marL="91450" marR="91450" marT="45725" marB="45725"/>
                </a:tc>
                <a:tc>
                  <a:txBody>
                    <a:bodyPr/>
                    <a:lstStyle/>
                    <a:p>
                      <a:pPr marL="0" marR="0" lvl="0" indent="0" algn="l" rtl="0">
                        <a:lnSpc>
                          <a:spcPct val="100000"/>
                        </a:lnSpc>
                        <a:spcBef>
                          <a:spcPts val="0"/>
                        </a:spcBef>
                        <a:spcAft>
                          <a:spcPts val="0"/>
                        </a:spcAft>
                        <a:buNone/>
                      </a:pPr>
                      <a:r>
                        <a:rPr lang="es-ES" sz="1400" u="none" strike="noStrike" cap="none">
                          <a:highlight>
                            <a:srgbClr val="FFFF00"/>
                          </a:highlight>
                        </a:rPr>
                        <a:t>240 EUR</a:t>
                      </a:r>
                      <a:endParaRPr/>
                    </a:p>
                  </a:txBody>
                  <a:tcPr marL="91450" marR="91450" marT="45725" marB="45725"/>
                </a:tc>
                <a:extLst>
                  <a:ext uri="{0D108BD9-81ED-4DB2-BD59-A6C34878D82A}">
                    <a16:rowId xmlns:a16="http://schemas.microsoft.com/office/drawing/2014/main" val="10006"/>
                  </a:ext>
                </a:extLst>
              </a:tr>
            </a:tbl>
          </a:graphicData>
        </a:graphic>
      </p:graphicFrame>
      <p:sp>
        <p:nvSpPr>
          <p:cNvPr id="114" name="Google Shape;114;p25"/>
          <p:cNvSpPr txBox="1"/>
          <p:nvPr/>
        </p:nvSpPr>
        <p:spPr>
          <a:xfrm>
            <a:off x="6096001" y="4909457"/>
            <a:ext cx="4064000" cy="687820"/>
          </a:xfrm>
          <a:prstGeom prst="rect">
            <a:avLst/>
          </a:prstGeom>
          <a:noFill/>
          <a:ln>
            <a:noFill/>
          </a:ln>
        </p:spPr>
        <p:txBody>
          <a:bodyPr spcFirstLastPara="1" wrap="square" lIns="91425" tIns="45700" rIns="91425" bIns="45700" anchor="ctr" anchorCtr="0">
            <a:normAutofit fontScale="97500"/>
          </a:bodyPr>
          <a:lstStyle/>
          <a:p>
            <a:pPr marL="0" marR="0" lvl="0" indent="0" algn="l" rtl="0">
              <a:lnSpc>
                <a:spcPct val="90000"/>
              </a:lnSpc>
              <a:spcBef>
                <a:spcPts val="0"/>
              </a:spcBef>
              <a:spcAft>
                <a:spcPts val="0"/>
              </a:spcAft>
              <a:buClr>
                <a:srgbClr val="8BB8E8"/>
              </a:buClr>
              <a:buSzPct val="141025"/>
              <a:buFont typeface="Raleway ExtraBold"/>
              <a:buNone/>
            </a:pPr>
            <a:r>
              <a:rPr lang="es-ES" sz="3200" b="0" i="0" u="none" strike="noStrike" cap="none">
                <a:solidFill>
                  <a:srgbClr val="8BB8E8"/>
                </a:solidFill>
                <a:latin typeface="Raleway Light"/>
                <a:ea typeface="Raleway Light"/>
                <a:cs typeface="Raleway Light"/>
                <a:sym typeface="Raleway Light"/>
              </a:rPr>
              <a:t>Total : 5000 EUR </a:t>
            </a:r>
            <a:endParaRPr/>
          </a:p>
        </p:txBody>
      </p:sp>
      <p:sp>
        <p:nvSpPr>
          <p:cNvPr id="115" name="Google Shape;115;p25"/>
          <p:cNvSpPr txBox="1"/>
          <p:nvPr/>
        </p:nvSpPr>
        <p:spPr>
          <a:xfrm>
            <a:off x="7304315" y="5443388"/>
            <a:ext cx="6096000" cy="307777"/>
          </a:xfrm>
          <a:prstGeom prst="rect">
            <a:avLst/>
          </a:prstGeom>
          <a:noFill/>
          <a:ln>
            <a:noFill/>
          </a:ln>
        </p:spPr>
        <p:txBody>
          <a:bodyPr spcFirstLastPara="1" wrap="square" lIns="91425" tIns="45700" rIns="91425" bIns="45700" anchor="t" anchorCtr="0">
            <a:spAutoFit/>
          </a:bodyPr>
          <a:lstStyle/>
          <a:p>
            <a:pPr marL="139700" marR="0" lvl="0" indent="0" algn="just" rtl="0">
              <a:lnSpc>
                <a:spcPct val="100000"/>
              </a:lnSpc>
              <a:spcBef>
                <a:spcPts val="0"/>
              </a:spcBef>
              <a:spcAft>
                <a:spcPts val="0"/>
              </a:spcAft>
              <a:buNone/>
            </a:pPr>
            <a:r>
              <a:rPr lang="es-ES" sz="1400" b="0" i="0" u="none" strike="noStrike" cap="none">
                <a:solidFill>
                  <a:srgbClr val="000000"/>
                </a:solidFill>
                <a:latin typeface="Lato"/>
                <a:ea typeface="Lato"/>
                <a:cs typeface="Lato"/>
                <a:sym typeface="Lato"/>
              </a:rPr>
              <a:t>For medium-scale projects (up to € 5000)</a:t>
            </a:r>
            <a:endParaRPr sz="1050" b="0" i="0" u="none" strike="noStrike" cap="none">
              <a:solidFill>
                <a:srgbClr val="000000"/>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title"/>
          </p:nvPr>
        </p:nvSpPr>
        <p:spPr>
          <a:xfrm>
            <a:off x="838200" y="365126"/>
            <a:ext cx="10515600"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11111"/>
              <a:buFont typeface="Raleway ExtraBold"/>
              <a:buNone/>
            </a:pPr>
            <a:r>
              <a:rPr lang="es-ES"/>
              <a:t>Sustainability practices – example </a:t>
            </a:r>
            <a:endParaRPr/>
          </a:p>
        </p:txBody>
      </p:sp>
      <p:sp>
        <p:nvSpPr>
          <p:cNvPr id="121" name="Google Shape;121;p26"/>
          <p:cNvSpPr txBox="1">
            <a:spLocks noGrp="1"/>
          </p:cNvSpPr>
          <p:nvPr>
            <p:ph type="body" idx="1"/>
          </p:nvPr>
        </p:nvSpPr>
        <p:spPr>
          <a:xfrm>
            <a:off x="838200" y="1427843"/>
            <a:ext cx="10515600" cy="4351338"/>
          </a:xfrm>
          <a:prstGeom prst="rect">
            <a:avLst/>
          </a:prstGeom>
          <a:noFill/>
          <a:ln>
            <a:noFill/>
          </a:ln>
        </p:spPr>
        <p:txBody>
          <a:bodyPr spcFirstLastPara="1" wrap="square" lIns="91425" tIns="45700" rIns="91425" bIns="45700" anchor="t" anchorCtr="0">
            <a:normAutofit/>
          </a:bodyPr>
          <a:lstStyle/>
          <a:p>
            <a:pPr marL="139700" lvl="0" indent="0" algn="l" rtl="0">
              <a:lnSpc>
                <a:spcPct val="90000"/>
              </a:lnSpc>
              <a:spcBef>
                <a:spcPts val="1000"/>
              </a:spcBef>
              <a:spcAft>
                <a:spcPts val="0"/>
              </a:spcAft>
              <a:buSzPts val="1400"/>
              <a:buNone/>
            </a:pPr>
            <a:r>
              <a:rPr lang="es-ES" sz="1800" b="1">
                <a:solidFill>
                  <a:schemeClr val="dk1"/>
                </a:solidFill>
                <a:highlight>
                  <a:srgbClr val="FFFF00"/>
                </a:highlight>
                <a:latin typeface="Lato"/>
                <a:ea typeface="Lato"/>
                <a:cs typeface="Lato"/>
                <a:sym typeface="Lato"/>
              </a:rPr>
              <a:t>For the Workshops:</a:t>
            </a:r>
            <a:endParaRPr/>
          </a:p>
          <a:p>
            <a:pPr marL="457200" lvl="0" indent="-317500" algn="l" rtl="0">
              <a:lnSpc>
                <a:spcPct val="90000"/>
              </a:lnSpc>
              <a:spcBef>
                <a:spcPts val="1000"/>
              </a:spcBef>
              <a:spcAft>
                <a:spcPts val="0"/>
              </a:spcAft>
              <a:buSzPts val="1400"/>
              <a:buFont typeface="Arial"/>
              <a:buChar char="•"/>
            </a:pPr>
            <a:r>
              <a:rPr lang="es-ES" sz="1800">
                <a:solidFill>
                  <a:schemeClr val="dk1"/>
                </a:solidFill>
                <a:highlight>
                  <a:srgbClr val="FFFF00"/>
                </a:highlight>
                <a:latin typeface="Lato"/>
                <a:ea typeface="Lato"/>
                <a:cs typeface="Lato"/>
                <a:sym typeface="Lato"/>
              </a:rPr>
              <a:t>Minimise waste: Use reusable materials for handouts, decorations, and refreshments.</a:t>
            </a:r>
            <a:endParaRPr/>
          </a:p>
          <a:p>
            <a:pPr marL="457200" lvl="0" indent="-317500" algn="l" rtl="0">
              <a:lnSpc>
                <a:spcPct val="90000"/>
              </a:lnSpc>
              <a:spcBef>
                <a:spcPts val="1000"/>
              </a:spcBef>
              <a:spcAft>
                <a:spcPts val="0"/>
              </a:spcAft>
              <a:buSzPts val="1400"/>
              <a:buFont typeface="Arial"/>
              <a:buChar char="•"/>
            </a:pPr>
            <a:r>
              <a:rPr lang="es-ES" sz="1800">
                <a:solidFill>
                  <a:schemeClr val="dk1"/>
                </a:solidFill>
                <a:highlight>
                  <a:srgbClr val="FFFF00"/>
                </a:highlight>
                <a:latin typeface="Lato"/>
                <a:ea typeface="Lato"/>
                <a:cs typeface="Lato"/>
                <a:sym typeface="Lato"/>
              </a:rPr>
              <a:t>Reduce energy consumption: Ensure the workshop venue is energy-efficient and use natural light whenever possible.</a:t>
            </a:r>
            <a:endParaRPr/>
          </a:p>
          <a:p>
            <a:pPr marL="457200" lvl="0" indent="-317500" algn="l" rtl="0">
              <a:lnSpc>
                <a:spcPct val="90000"/>
              </a:lnSpc>
              <a:spcBef>
                <a:spcPts val="1000"/>
              </a:spcBef>
              <a:spcAft>
                <a:spcPts val="0"/>
              </a:spcAft>
              <a:buSzPts val="1400"/>
              <a:buFont typeface="Arial"/>
              <a:buChar char="•"/>
            </a:pPr>
            <a:r>
              <a:rPr lang="es-ES" sz="1800">
                <a:solidFill>
                  <a:schemeClr val="dk1"/>
                </a:solidFill>
                <a:highlight>
                  <a:srgbClr val="FFFF00"/>
                </a:highlight>
                <a:latin typeface="Lato"/>
                <a:ea typeface="Lato"/>
                <a:cs typeface="Lato"/>
                <a:sym typeface="Lato"/>
              </a:rPr>
              <a:t>Promote sustainable transportation: Encourage participants to use public transport, cycling, or walking to attend the workshops.</a:t>
            </a:r>
            <a:endParaRPr/>
          </a:p>
          <a:p>
            <a:pPr marL="139700" lvl="0" indent="0" algn="l" rtl="0">
              <a:lnSpc>
                <a:spcPct val="90000"/>
              </a:lnSpc>
              <a:spcBef>
                <a:spcPts val="1000"/>
              </a:spcBef>
              <a:spcAft>
                <a:spcPts val="0"/>
              </a:spcAft>
              <a:buSzPts val="1400"/>
              <a:buNone/>
            </a:pPr>
            <a:r>
              <a:rPr lang="es-ES" sz="1800" b="1">
                <a:solidFill>
                  <a:schemeClr val="dk1"/>
                </a:solidFill>
                <a:highlight>
                  <a:srgbClr val="FFFF00"/>
                </a:highlight>
                <a:latin typeface="Lato"/>
                <a:ea typeface="Lato"/>
                <a:cs typeface="Lato"/>
                <a:sym typeface="Lato"/>
              </a:rPr>
              <a:t>For the Microplastic Research:</a:t>
            </a:r>
            <a:endParaRPr/>
          </a:p>
          <a:p>
            <a:pPr marL="457200" lvl="0" indent="-317500" algn="l" rtl="0">
              <a:lnSpc>
                <a:spcPct val="90000"/>
              </a:lnSpc>
              <a:spcBef>
                <a:spcPts val="1000"/>
              </a:spcBef>
              <a:spcAft>
                <a:spcPts val="0"/>
              </a:spcAft>
              <a:buSzPts val="1400"/>
              <a:buFont typeface="Arial"/>
              <a:buChar char="•"/>
            </a:pPr>
            <a:r>
              <a:rPr lang="es-ES" sz="1800">
                <a:solidFill>
                  <a:schemeClr val="dk1"/>
                </a:solidFill>
                <a:highlight>
                  <a:srgbClr val="FFFF00"/>
                </a:highlight>
                <a:latin typeface="Lato"/>
                <a:ea typeface="Lato"/>
                <a:cs typeface="Lato"/>
                <a:sym typeface="Lato"/>
              </a:rPr>
              <a:t>Minimise waste: Use reusable equipment and materials for the research activities.</a:t>
            </a:r>
            <a:endParaRPr/>
          </a:p>
          <a:p>
            <a:pPr marL="457200" lvl="0" indent="-317500" algn="l" rtl="0">
              <a:lnSpc>
                <a:spcPct val="90000"/>
              </a:lnSpc>
              <a:spcBef>
                <a:spcPts val="1000"/>
              </a:spcBef>
              <a:spcAft>
                <a:spcPts val="0"/>
              </a:spcAft>
              <a:buSzPts val="1400"/>
              <a:buFont typeface="Arial"/>
              <a:buChar char="•"/>
            </a:pPr>
            <a:r>
              <a:rPr lang="es-ES" sz="1800">
                <a:solidFill>
                  <a:schemeClr val="dk1"/>
                </a:solidFill>
                <a:highlight>
                  <a:srgbClr val="FFFF00"/>
                </a:highlight>
                <a:latin typeface="Lato"/>
                <a:ea typeface="Lato"/>
                <a:cs typeface="Lato"/>
                <a:sym typeface="Lato"/>
              </a:rPr>
              <a:t>Ethical sampling: Ensure that microplastic sampling methods do not harm aquatic organisms or ecosystems.</a:t>
            </a:r>
            <a:endParaRPr/>
          </a:p>
          <a:p>
            <a:pPr marL="457200" lvl="0" indent="-317500" algn="l" rtl="0">
              <a:lnSpc>
                <a:spcPct val="90000"/>
              </a:lnSpc>
              <a:spcBef>
                <a:spcPts val="1000"/>
              </a:spcBef>
              <a:spcAft>
                <a:spcPts val="0"/>
              </a:spcAft>
              <a:buSzPts val="1400"/>
              <a:buFont typeface="Arial"/>
              <a:buChar char="•"/>
            </a:pPr>
            <a:r>
              <a:rPr lang="es-ES" sz="1800">
                <a:solidFill>
                  <a:schemeClr val="dk1"/>
                </a:solidFill>
                <a:highlight>
                  <a:srgbClr val="FFFF00"/>
                </a:highlight>
                <a:latin typeface="Lato"/>
                <a:ea typeface="Lato"/>
                <a:cs typeface="Lato"/>
                <a:sym typeface="Lato"/>
              </a:rPr>
              <a:t>Data management: Use digital tools to collect and store data, reducing paper waste.</a:t>
            </a:r>
            <a:endParaRPr/>
          </a:p>
          <a:p>
            <a:pPr marL="457200" lvl="0" indent="-228600" algn="l" rtl="0">
              <a:lnSpc>
                <a:spcPct val="90000"/>
              </a:lnSpc>
              <a:spcBef>
                <a:spcPts val="1000"/>
              </a:spcBef>
              <a:spcAft>
                <a:spcPts val="0"/>
              </a:spcAft>
              <a:buClr>
                <a:srgbClr val="333333"/>
              </a:buClr>
              <a:buSzPts val="14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7"/>
          <p:cNvSpPr txBox="1">
            <a:spLocks noGrp="1"/>
          </p:cNvSpPr>
          <p:nvPr>
            <p:ph type="title"/>
          </p:nvPr>
        </p:nvSpPr>
        <p:spPr>
          <a:xfrm>
            <a:off x="680358" y="420247"/>
            <a:ext cx="10515600"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11111"/>
              <a:buFont typeface="Raleway ExtraBold"/>
              <a:buNone/>
            </a:pPr>
            <a:r>
              <a:rPr lang="es-ES"/>
              <a:t>Student participation - example</a:t>
            </a:r>
            <a:endParaRPr/>
          </a:p>
        </p:txBody>
      </p:sp>
      <p:graphicFrame>
        <p:nvGraphicFramePr>
          <p:cNvPr id="127" name="Google Shape;127;p27"/>
          <p:cNvGraphicFramePr/>
          <p:nvPr/>
        </p:nvGraphicFramePr>
        <p:xfrm>
          <a:off x="1741715" y="3007678"/>
          <a:ext cx="8392875" cy="2804210"/>
        </p:xfrm>
        <a:graphic>
          <a:graphicData uri="http://schemas.openxmlformats.org/drawingml/2006/table">
            <a:tbl>
              <a:tblPr>
                <a:noFill/>
                <a:tableStyleId>{B5E83F71-F6BF-492D-A624-A58E1AF18460}</a:tableStyleId>
              </a:tblPr>
              <a:tblGrid>
                <a:gridCol w="2797625">
                  <a:extLst>
                    <a:ext uri="{9D8B030D-6E8A-4147-A177-3AD203B41FA5}">
                      <a16:colId xmlns:a16="http://schemas.microsoft.com/office/drawing/2014/main" val="20000"/>
                    </a:ext>
                  </a:extLst>
                </a:gridCol>
                <a:gridCol w="2797625">
                  <a:extLst>
                    <a:ext uri="{9D8B030D-6E8A-4147-A177-3AD203B41FA5}">
                      <a16:colId xmlns:a16="http://schemas.microsoft.com/office/drawing/2014/main" val="20001"/>
                    </a:ext>
                  </a:extLst>
                </a:gridCol>
                <a:gridCol w="2797625">
                  <a:extLst>
                    <a:ext uri="{9D8B030D-6E8A-4147-A177-3AD203B41FA5}">
                      <a16:colId xmlns:a16="http://schemas.microsoft.com/office/drawing/2014/main" val="20002"/>
                    </a:ext>
                  </a:extLst>
                </a:gridCol>
              </a:tblGrid>
              <a:tr h="177800">
                <a:tc>
                  <a:txBody>
                    <a:bodyPr/>
                    <a:lstStyle/>
                    <a:p>
                      <a:pPr marL="0" marR="0" lvl="0" indent="0" algn="ctr" rtl="0">
                        <a:lnSpc>
                          <a:spcPct val="100000"/>
                        </a:lnSpc>
                        <a:spcBef>
                          <a:spcPts val="0"/>
                        </a:spcBef>
                        <a:spcAft>
                          <a:spcPts val="0"/>
                        </a:spcAft>
                        <a:buNone/>
                      </a:pPr>
                      <a:r>
                        <a:rPr lang="es-ES" sz="1400" b="1" u="none" strike="noStrike" cap="none"/>
                        <a:t>Risk</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s-ES" sz="1400" b="1" u="none" strike="noStrike" cap="none"/>
                        <a:t>Potential Consequences</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s-ES" sz="1400" b="1" u="none" strike="noStrike" cap="none"/>
                        <a:t>Mitigation Strategies</a:t>
                      </a:r>
                      <a:endParaRPr/>
                    </a:p>
                  </a:txBody>
                  <a:tcPr marL="91450" marR="91450" marT="45725" marB="45725" anchor="ctr"/>
                </a:tc>
                <a:extLst>
                  <a:ext uri="{0D108BD9-81ED-4DB2-BD59-A6C34878D82A}">
                    <a16:rowId xmlns:a16="http://schemas.microsoft.com/office/drawing/2014/main" val="10000"/>
                  </a:ext>
                </a:extLst>
              </a:tr>
              <a:tr h="177800">
                <a:tc>
                  <a:txBody>
                    <a:bodyPr/>
                    <a:lstStyle/>
                    <a:p>
                      <a:pPr marL="0" marR="0" lvl="0" indent="0" algn="l" rtl="0">
                        <a:lnSpc>
                          <a:spcPct val="100000"/>
                        </a:lnSpc>
                        <a:spcBef>
                          <a:spcPts val="0"/>
                        </a:spcBef>
                        <a:spcAft>
                          <a:spcPts val="0"/>
                        </a:spcAft>
                        <a:buNone/>
                      </a:pPr>
                      <a:r>
                        <a:rPr lang="es-ES" sz="1400" u="none" strike="noStrike" cap="none">
                          <a:highlight>
                            <a:srgbClr val="FFFF00"/>
                          </a:highlight>
                        </a:rPr>
                        <a:t>Safety hazards</a:t>
                      </a:r>
                      <a:endParaRPr/>
                    </a:p>
                  </a:txBody>
                  <a:tcPr marL="91450" marR="91450" marT="45725" marB="45725" anchor="ctr"/>
                </a:tc>
                <a:tc>
                  <a:txBody>
                    <a:bodyPr/>
                    <a:lstStyle/>
                    <a:p>
                      <a:pPr marL="0" marR="0" lvl="0" indent="0" algn="l" rtl="0">
                        <a:lnSpc>
                          <a:spcPct val="100000"/>
                        </a:lnSpc>
                        <a:spcBef>
                          <a:spcPts val="0"/>
                        </a:spcBef>
                        <a:spcAft>
                          <a:spcPts val="0"/>
                        </a:spcAft>
                        <a:buNone/>
                      </a:pPr>
                      <a:r>
                        <a:rPr lang="es-ES" sz="1400" u="none" strike="noStrike" cap="none">
                          <a:highlight>
                            <a:srgbClr val="FFFF00"/>
                          </a:highlight>
                        </a:rPr>
                        <a:t>Injuries, illnesses</a:t>
                      </a:r>
                      <a:endParaRPr/>
                    </a:p>
                  </a:txBody>
                  <a:tcPr marL="91450" marR="91450" marT="45725" marB="45725" anchor="ctr"/>
                </a:tc>
                <a:tc>
                  <a:txBody>
                    <a:bodyPr/>
                    <a:lstStyle/>
                    <a:p>
                      <a:pPr marL="0" marR="0" lvl="0" indent="0" algn="l" rtl="0">
                        <a:lnSpc>
                          <a:spcPct val="100000"/>
                        </a:lnSpc>
                        <a:spcBef>
                          <a:spcPts val="0"/>
                        </a:spcBef>
                        <a:spcAft>
                          <a:spcPts val="0"/>
                        </a:spcAft>
                        <a:buNone/>
                      </a:pPr>
                      <a:r>
                        <a:rPr lang="es-ES" sz="1400" u="none" strike="noStrike" cap="none">
                          <a:highlight>
                            <a:srgbClr val="FFFF00"/>
                          </a:highlight>
                        </a:rPr>
                        <a:t>Risk assessment, safety training, equipment, supervision</a:t>
                      </a:r>
                      <a:endParaRPr/>
                    </a:p>
                  </a:txBody>
                  <a:tcPr marL="91450" marR="91450" marT="45725" marB="45725" anchor="ctr"/>
                </a:tc>
                <a:extLst>
                  <a:ext uri="{0D108BD9-81ED-4DB2-BD59-A6C34878D82A}">
                    <a16:rowId xmlns:a16="http://schemas.microsoft.com/office/drawing/2014/main" val="10001"/>
                  </a:ext>
                </a:extLst>
              </a:tr>
              <a:tr h="177800">
                <a:tc>
                  <a:txBody>
                    <a:bodyPr/>
                    <a:lstStyle/>
                    <a:p>
                      <a:pPr marL="0" marR="0" lvl="0" indent="0" algn="l" rtl="0">
                        <a:lnSpc>
                          <a:spcPct val="100000"/>
                        </a:lnSpc>
                        <a:spcBef>
                          <a:spcPts val="0"/>
                        </a:spcBef>
                        <a:spcAft>
                          <a:spcPts val="0"/>
                        </a:spcAft>
                        <a:buNone/>
                      </a:pPr>
                      <a:r>
                        <a:rPr lang="es-ES" sz="1400" u="none" strike="noStrike" cap="none">
                          <a:highlight>
                            <a:srgbClr val="FFFF00"/>
                          </a:highlight>
                        </a:rPr>
                        <a:t>Environmental impact</a:t>
                      </a:r>
                      <a:endParaRPr/>
                    </a:p>
                  </a:txBody>
                  <a:tcPr marL="91450" marR="91450" marT="45725" marB="45725" anchor="ctr"/>
                </a:tc>
                <a:tc>
                  <a:txBody>
                    <a:bodyPr/>
                    <a:lstStyle/>
                    <a:p>
                      <a:pPr marL="0" marR="0" lvl="0" indent="0" algn="l" rtl="0">
                        <a:lnSpc>
                          <a:spcPct val="100000"/>
                        </a:lnSpc>
                        <a:spcBef>
                          <a:spcPts val="0"/>
                        </a:spcBef>
                        <a:spcAft>
                          <a:spcPts val="0"/>
                        </a:spcAft>
                        <a:buNone/>
                      </a:pPr>
                      <a:r>
                        <a:rPr lang="es-ES" sz="1400" u="none" strike="noStrike" cap="none">
                          <a:highlight>
                            <a:srgbClr val="FFFF00"/>
                          </a:highlight>
                        </a:rPr>
                        <a:t>Habitat damage, pollution</a:t>
                      </a:r>
                      <a:endParaRPr/>
                    </a:p>
                  </a:txBody>
                  <a:tcPr marL="91450" marR="91450" marT="45725" marB="45725" anchor="ctr"/>
                </a:tc>
                <a:tc>
                  <a:txBody>
                    <a:bodyPr/>
                    <a:lstStyle/>
                    <a:p>
                      <a:pPr marL="0" marR="0" lvl="0" indent="0" algn="l" rtl="0">
                        <a:lnSpc>
                          <a:spcPct val="100000"/>
                        </a:lnSpc>
                        <a:spcBef>
                          <a:spcPts val="0"/>
                        </a:spcBef>
                        <a:spcAft>
                          <a:spcPts val="0"/>
                        </a:spcAft>
                        <a:buNone/>
                      </a:pPr>
                      <a:r>
                        <a:rPr lang="es-ES" sz="1400" u="none" strike="noStrike" cap="none">
                          <a:highlight>
                            <a:srgbClr val="FFFF00"/>
                          </a:highlight>
                        </a:rPr>
                        <a:t>Environmental guidelines, impact assessment, mitigation measures</a:t>
                      </a:r>
                      <a:endParaRPr/>
                    </a:p>
                  </a:txBody>
                  <a:tcPr marL="91450" marR="91450" marT="45725" marB="45725" anchor="ctr"/>
                </a:tc>
                <a:extLst>
                  <a:ext uri="{0D108BD9-81ED-4DB2-BD59-A6C34878D82A}">
                    <a16:rowId xmlns:a16="http://schemas.microsoft.com/office/drawing/2014/main" val="10002"/>
                  </a:ext>
                </a:extLst>
              </a:tr>
              <a:tr h="177800">
                <a:tc>
                  <a:txBody>
                    <a:bodyPr/>
                    <a:lstStyle/>
                    <a:p>
                      <a:pPr marL="0" marR="0" lvl="0" indent="0" algn="l" rtl="0">
                        <a:lnSpc>
                          <a:spcPct val="100000"/>
                        </a:lnSpc>
                        <a:spcBef>
                          <a:spcPts val="0"/>
                        </a:spcBef>
                        <a:spcAft>
                          <a:spcPts val="0"/>
                        </a:spcAft>
                        <a:buNone/>
                      </a:pPr>
                      <a:r>
                        <a:rPr lang="es-ES" sz="1400" u="none" strike="noStrike" cap="none">
                          <a:highlight>
                            <a:srgbClr val="FFFF00"/>
                          </a:highlight>
                        </a:rPr>
                        <a:t>Ethical considerations</a:t>
                      </a:r>
                      <a:endParaRPr/>
                    </a:p>
                  </a:txBody>
                  <a:tcPr marL="91450" marR="91450" marT="45725" marB="45725" anchor="ctr"/>
                </a:tc>
                <a:tc>
                  <a:txBody>
                    <a:bodyPr/>
                    <a:lstStyle/>
                    <a:p>
                      <a:pPr marL="0" marR="0" lvl="0" indent="0" algn="l" rtl="0">
                        <a:lnSpc>
                          <a:spcPct val="100000"/>
                        </a:lnSpc>
                        <a:spcBef>
                          <a:spcPts val="0"/>
                        </a:spcBef>
                        <a:spcAft>
                          <a:spcPts val="0"/>
                        </a:spcAft>
                        <a:buNone/>
                      </a:pPr>
                      <a:r>
                        <a:rPr lang="es-ES" sz="1400" u="none" strike="noStrike" cap="none">
                          <a:highlight>
                            <a:srgbClr val="FFFF00"/>
                          </a:highlight>
                        </a:rPr>
                        <a:t>Data privacy breaches, cultural insensitivity</a:t>
                      </a:r>
                      <a:endParaRPr/>
                    </a:p>
                  </a:txBody>
                  <a:tcPr marL="91450" marR="91450" marT="45725" marB="45725" anchor="ctr"/>
                </a:tc>
                <a:tc>
                  <a:txBody>
                    <a:bodyPr/>
                    <a:lstStyle/>
                    <a:p>
                      <a:pPr marL="0" marR="0" lvl="0" indent="0" algn="l" rtl="0">
                        <a:lnSpc>
                          <a:spcPct val="100000"/>
                        </a:lnSpc>
                        <a:spcBef>
                          <a:spcPts val="0"/>
                        </a:spcBef>
                        <a:spcAft>
                          <a:spcPts val="0"/>
                        </a:spcAft>
                        <a:buNone/>
                      </a:pPr>
                      <a:r>
                        <a:rPr lang="es-ES" sz="1400" u="none" strike="noStrike" cap="none">
                          <a:highlight>
                            <a:srgbClr val="FFFF00"/>
                          </a:highlight>
                        </a:rPr>
                        <a:t>Ethical protocols, informed consent, cultural sensitivity training</a:t>
                      </a:r>
                      <a:endParaRPr/>
                    </a:p>
                  </a:txBody>
                  <a:tcPr marL="91450" marR="91450" marT="45725" marB="45725" anchor="ctr"/>
                </a:tc>
                <a:extLst>
                  <a:ext uri="{0D108BD9-81ED-4DB2-BD59-A6C34878D82A}">
                    <a16:rowId xmlns:a16="http://schemas.microsoft.com/office/drawing/2014/main" val="10003"/>
                  </a:ext>
                </a:extLst>
              </a:tr>
              <a:tr h="177800">
                <a:tc>
                  <a:txBody>
                    <a:bodyPr/>
                    <a:lstStyle/>
                    <a:p>
                      <a:pPr marL="0" marR="0" lvl="0" indent="0" algn="l" rtl="0">
                        <a:lnSpc>
                          <a:spcPct val="100000"/>
                        </a:lnSpc>
                        <a:spcBef>
                          <a:spcPts val="0"/>
                        </a:spcBef>
                        <a:spcAft>
                          <a:spcPts val="0"/>
                        </a:spcAft>
                        <a:buNone/>
                      </a:pPr>
                      <a:r>
                        <a:rPr lang="es-ES" sz="1400" u="none" strike="noStrike" cap="none">
                          <a:highlight>
                            <a:srgbClr val="FFFF00"/>
                          </a:highlight>
                        </a:rPr>
                        <a:t>Project delays</a:t>
                      </a:r>
                      <a:endParaRPr/>
                    </a:p>
                  </a:txBody>
                  <a:tcPr marL="91450" marR="91450" marT="45725" marB="45725" anchor="ctr"/>
                </a:tc>
                <a:tc>
                  <a:txBody>
                    <a:bodyPr/>
                    <a:lstStyle/>
                    <a:p>
                      <a:pPr marL="0" marR="0" lvl="0" indent="0" algn="l" rtl="0">
                        <a:lnSpc>
                          <a:spcPct val="100000"/>
                        </a:lnSpc>
                        <a:spcBef>
                          <a:spcPts val="0"/>
                        </a:spcBef>
                        <a:spcAft>
                          <a:spcPts val="0"/>
                        </a:spcAft>
                        <a:buNone/>
                      </a:pPr>
                      <a:r>
                        <a:rPr lang="es-ES" sz="1400" u="none" strike="noStrike" cap="none">
                          <a:highlight>
                            <a:srgbClr val="FFFF00"/>
                          </a:highlight>
                        </a:rPr>
                        <a:t>Disruption of activities, missed deadlines</a:t>
                      </a:r>
                      <a:endParaRPr/>
                    </a:p>
                  </a:txBody>
                  <a:tcPr marL="91450" marR="91450" marT="45725" marB="45725" anchor="ctr"/>
                </a:tc>
                <a:tc>
                  <a:txBody>
                    <a:bodyPr/>
                    <a:lstStyle/>
                    <a:p>
                      <a:pPr marL="0" marR="0" lvl="0" indent="0" algn="l" rtl="0">
                        <a:lnSpc>
                          <a:spcPct val="100000"/>
                        </a:lnSpc>
                        <a:spcBef>
                          <a:spcPts val="0"/>
                        </a:spcBef>
                        <a:spcAft>
                          <a:spcPts val="0"/>
                        </a:spcAft>
                        <a:buNone/>
                      </a:pPr>
                      <a:r>
                        <a:rPr lang="es-ES" sz="1400" u="none" strike="noStrike" cap="none">
                          <a:highlight>
                            <a:srgbClr val="FFFF00"/>
                          </a:highlight>
                        </a:rPr>
                        <a:t>Contingency planning, flexible scheduling, open communication</a:t>
                      </a:r>
                      <a:endParaRPr/>
                    </a:p>
                  </a:txBody>
                  <a:tcPr marL="91450" marR="91450" marT="45725" marB="45725" anchor="ctr"/>
                </a:tc>
                <a:extLst>
                  <a:ext uri="{0D108BD9-81ED-4DB2-BD59-A6C34878D82A}">
                    <a16:rowId xmlns:a16="http://schemas.microsoft.com/office/drawing/2014/main" val="10004"/>
                  </a:ext>
                </a:extLst>
              </a:tr>
            </a:tbl>
          </a:graphicData>
        </a:graphic>
      </p:graphicFrame>
      <p:sp>
        <p:nvSpPr>
          <p:cNvPr id="128" name="Google Shape;128;p27"/>
          <p:cNvSpPr txBox="1">
            <a:spLocks noGrp="1"/>
          </p:cNvSpPr>
          <p:nvPr>
            <p:ph type="body" idx="1"/>
          </p:nvPr>
        </p:nvSpPr>
        <p:spPr>
          <a:xfrm>
            <a:off x="649558" y="1207791"/>
            <a:ext cx="10892883" cy="1600438"/>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400"/>
              <a:buNone/>
            </a:pPr>
            <a:r>
              <a:rPr lang="es-ES" b="1" i="0" u="none" strike="noStrike" cap="none">
                <a:solidFill>
                  <a:schemeClr val="dk1"/>
                </a:solidFill>
                <a:highlight>
                  <a:srgbClr val="FFFF00"/>
                </a:highlight>
                <a:latin typeface="Arial"/>
                <a:ea typeface="Arial"/>
                <a:cs typeface="Arial"/>
                <a:sym typeface="Arial"/>
              </a:rPr>
              <a:t>Accessibility:</a:t>
            </a:r>
            <a:r>
              <a:rPr lang="es-ES" b="0" i="0" u="none" strike="noStrike" cap="none">
                <a:solidFill>
                  <a:schemeClr val="dk1"/>
                </a:solidFill>
                <a:highlight>
                  <a:srgbClr val="FFFF00"/>
                </a:highlight>
                <a:latin typeface="Arial"/>
                <a:ea typeface="Arial"/>
                <a:cs typeface="Arial"/>
                <a:sym typeface="Arial"/>
              </a:rPr>
              <a:t> Ensure that all activities are accessible to students with disabilities, including those with physical, sensory, or learning impairments. This may involve providing accommodations such as sign language interpreters, assistive technology, or modified activities.</a:t>
            </a:r>
            <a:endParaRPr/>
          </a:p>
          <a:p>
            <a:pPr marL="0" marR="0" lvl="0" indent="0" algn="l" rtl="0">
              <a:lnSpc>
                <a:spcPct val="100000"/>
              </a:lnSpc>
              <a:spcBef>
                <a:spcPts val="0"/>
              </a:spcBef>
              <a:spcAft>
                <a:spcPts val="0"/>
              </a:spcAft>
              <a:buClr>
                <a:schemeClr val="dk1"/>
              </a:buClr>
              <a:buSzPts val="1400"/>
              <a:buNone/>
            </a:pPr>
            <a:r>
              <a:rPr lang="es-ES" b="1" i="0" u="none" strike="noStrike" cap="none">
                <a:solidFill>
                  <a:schemeClr val="dk1"/>
                </a:solidFill>
                <a:highlight>
                  <a:srgbClr val="FFFF00"/>
                </a:highlight>
                <a:latin typeface="Arial"/>
                <a:ea typeface="Arial"/>
                <a:cs typeface="Arial"/>
                <a:sym typeface="Arial"/>
              </a:rPr>
              <a:t>Cultural Sensitivity:</a:t>
            </a:r>
            <a:r>
              <a:rPr lang="es-ES" b="0" i="0" u="none" strike="noStrike" cap="none">
                <a:solidFill>
                  <a:schemeClr val="dk1"/>
                </a:solidFill>
                <a:highlight>
                  <a:srgbClr val="FFFF00"/>
                </a:highlight>
                <a:latin typeface="Arial"/>
                <a:ea typeface="Arial"/>
                <a:cs typeface="Arial"/>
                <a:sym typeface="Arial"/>
              </a:rPr>
              <a:t> Incorporate activities that are culturally relevant and respectful of all students' backgrounds. Consider the diverse cultural perspectives and experiences of students when designing and implementing activities.</a:t>
            </a:r>
            <a:endParaRPr/>
          </a:p>
          <a:p>
            <a:pPr marL="0" marR="0" lvl="0" indent="0" algn="l" rtl="0">
              <a:lnSpc>
                <a:spcPct val="100000"/>
              </a:lnSpc>
              <a:spcBef>
                <a:spcPts val="0"/>
              </a:spcBef>
              <a:spcAft>
                <a:spcPts val="0"/>
              </a:spcAft>
              <a:buClr>
                <a:schemeClr val="dk1"/>
              </a:buClr>
              <a:buSzPts val="1400"/>
              <a:buNone/>
            </a:pPr>
            <a:r>
              <a:rPr lang="es-ES" b="1" i="0" u="none" strike="noStrike" cap="none">
                <a:solidFill>
                  <a:schemeClr val="dk1"/>
                </a:solidFill>
                <a:highlight>
                  <a:srgbClr val="FFFF00"/>
                </a:highlight>
                <a:latin typeface="Arial"/>
                <a:ea typeface="Arial"/>
                <a:cs typeface="Arial"/>
                <a:sym typeface="Arial"/>
              </a:rPr>
              <a:t>Diverse Participation:</a:t>
            </a:r>
            <a:r>
              <a:rPr lang="es-ES" b="0" i="0" u="none" strike="noStrike" cap="none">
                <a:solidFill>
                  <a:schemeClr val="dk1"/>
                </a:solidFill>
                <a:highlight>
                  <a:srgbClr val="FFFF00"/>
                </a:highlight>
                <a:latin typeface="Arial"/>
                <a:ea typeface="Arial"/>
                <a:cs typeface="Arial"/>
                <a:sym typeface="Arial"/>
              </a:rPr>
              <a:t> Encourage participation from all students, regardless of their academic abilities or interests. Offer a variety of activities to cater to different learning styles and preferences.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8"/>
          <p:cNvSpPr txBox="1">
            <a:spLocks noGrp="1"/>
          </p:cNvSpPr>
          <p:nvPr>
            <p:ph type="title"/>
          </p:nvPr>
        </p:nvSpPr>
        <p:spPr>
          <a:xfrm>
            <a:off x="838200" y="506640"/>
            <a:ext cx="10515600"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00000"/>
              <a:buFont typeface="Helvetica Neue"/>
              <a:buNone/>
            </a:pPr>
            <a:r>
              <a:rPr lang="es-ES"/>
              <a:t>How to apply</a:t>
            </a:r>
            <a:endParaRPr/>
          </a:p>
        </p:txBody>
      </p:sp>
      <p:sp>
        <p:nvSpPr>
          <p:cNvPr id="134" name="Google Shape;134;p28"/>
          <p:cNvSpPr txBox="1">
            <a:spLocks noGrp="1"/>
          </p:cNvSpPr>
          <p:nvPr>
            <p:ph type="body" idx="1"/>
          </p:nvPr>
        </p:nvSpPr>
        <p:spPr>
          <a:xfrm>
            <a:off x="838200" y="1329872"/>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139700" algn="l" rtl="0">
              <a:lnSpc>
                <a:spcPct val="100000"/>
              </a:lnSpc>
              <a:spcBef>
                <a:spcPts val="0"/>
              </a:spcBef>
              <a:spcAft>
                <a:spcPts val="0"/>
              </a:spcAft>
              <a:buClr>
                <a:srgbClr val="333333"/>
              </a:buClr>
              <a:buSzPct val="84084"/>
              <a:buNone/>
            </a:pPr>
            <a:r>
              <a:rPr lang="es-ES" sz="1800" b="1" err="1">
                <a:solidFill>
                  <a:schemeClr val="dk1"/>
                </a:solidFill>
                <a:latin typeface="Lato"/>
                <a:ea typeface="Lato"/>
                <a:cs typeface="Lato"/>
                <a:sym typeface="Lato"/>
              </a:rPr>
              <a:t>The</a:t>
            </a:r>
            <a:r>
              <a:rPr lang="es-ES" sz="1800" b="1">
                <a:solidFill>
                  <a:schemeClr val="dk1"/>
                </a:solidFill>
                <a:latin typeface="Lato"/>
                <a:ea typeface="Lato"/>
                <a:cs typeface="Lato"/>
                <a:sym typeface="Lato"/>
              </a:rPr>
              <a:t> </a:t>
            </a:r>
            <a:r>
              <a:rPr lang="es-ES" sz="1800" b="1" err="1">
                <a:solidFill>
                  <a:schemeClr val="dk1"/>
                </a:solidFill>
                <a:latin typeface="Lato"/>
                <a:ea typeface="Lato"/>
                <a:cs typeface="Lato"/>
                <a:sym typeface="Lato"/>
              </a:rPr>
              <a:t>funding</a:t>
            </a:r>
            <a:r>
              <a:rPr lang="es-ES" sz="1800" b="1">
                <a:solidFill>
                  <a:schemeClr val="dk1"/>
                </a:solidFill>
                <a:latin typeface="Lato"/>
                <a:ea typeface="Lato"/>
                <a:cs typeface="Lato"/>
                <a:sym typeface="Lato"/>
              </a:rPr>
              <a:t> </a:t>
            </a:r>
            <a:r>
              <a:rPr lang="es-ES" sz="1800" b="1" err="1">
                <a:solidFill>
                  <a:schemeClr val="dk1"/>
                </a:solidFill>
                <a:latin typeface="Lato"/>
                <a:ea typeface="Lato"/>
                <a:cs typeface="Lato"/>
                <a:sym typeface="Lato"/>
              </a:rPr>
              <a:t>calls</a:t>
            </a:r>
            <a:r>
              <a:rPr lang="es-ES" sz="1800" b="1">
                <a:solidFill>
                  <a:schemeClr val="dk1"/>
                </a:solidFill>
                <a:latin typeface="Lato"/>
                <a:ea typeface="Lato"/>
                <a:cs typeface="Lato"/>
                <a:sym typeface="Lato"/>
              </a:rPr>
              <a:t>:</a:t>
            </a:r>
            <a:endParaRPr/>
          </a:p>
          <a:p>
            <a:pPr marL="374650" lvl="0" indent="-285750" algn="l" rtl="0">
              <a:lnSpc>
                <a:spcPct val="100000"/>
              </a:lnSpc>
              <a:spcBef>
                <a:spcPts val="0"/>
              </a:spcBef>
              <a:spcAft>
                <a:spcPts val="0"/>
              </a:spcAft>
              <a:buClr>
                <a:srgbClr val="333333"/>
              </a:buClr>
              <a:buSzPct val="84084"/>
              <a:buFont typeface="Courier New"/>
              <a:buChar char="o"/>
            </a:pPr>
            <a:r>
              <a:rPr lang="es-ES" sz="1800" err="1">
                <a:solidFill>
                  <a:schemeClr val="tx1"/>
                </a:solidFill>
                <a:latin typeface="Lato"/>
                <a:ea typeface="Lato"/>
                <a:cs typeface="Lato"/>
                <a:sym typeface="Lato"/>
              </a:rPr>
              <a:t>Call</a:t>
            </a:r>
            <a:r>
              <a:rPr lang="es-ES" sz="1800">
                <a:solidFill>
                  <a:schemeClr val="tx1"/>
                </a:solidFill>
                <a:latin typeface="Lato"/>
                <a:ea typeface="Lato"/>
                <a:cs typeface="Lato"/>
                <a:sym typeface="Lato"/>
              </a:rPr>
              <a:t> 4: </a:t>
            </a:r>
            <a:endParaRPr>
              <a:solidFill>
                <a:schemeClr val="tx1"/>
              </a:solidFill>
            </a:endParaRPr>
          </a:p>
          <a:p>
            <a:pPr marL="831850" lvl="1" indent="-285750" algn="l" rtl="0">
              <a:lnSpc>
                <a:spcPct val="100000"/>
              </a:lnSpc>
              <a:spcBef>
                <a:spcPts val="0"/>
              </a:spcBef>
              <a:spcAft>
                <a:spcPts val="0"/>
              </a:spcAft>
              <a:buSzPct val="84084"/>
              <a:buFont typeface="Courier New"/>
              <a:buChar char="o"/>
            </a:pPr>
            <a:r>
              <a:rPr lang="es-ES" sz="1800" err="1">
                <a:solidFill>
                  <a:schemeClr val="tx1"/>
                </a:solidFill>
                <a:latin typeface="Lato"/>
                <a:ea typeface="Lato"/>
                <a:cs typeface="Lato"/>
                <a:sym typeface="Lato"/>
              </a:rPr>
              <a:t>Call</a:t>
            </a:r>
            <a:r>
              <a:rPr lang="es-ES" sz="1800">
                <a:solidFill>
                  <a:schemeClr val="tx1"/>
                </a:solidFill>
                <a:latin typeface="Lato"/>
                <a:ea typeface="Lato"/>
                <a:cs typeface="Lato"/>
                <a:sym typeface="Lato"/>
              </a:rPr>
              <a:t> Opens: March 21, 2025. </a:t>
            </a:r>
            <a:endParaRPr>
              <a:solidFill>
                <a:schemeClr val="tx1"/>
              </a:solidFill>
            </a:endParaRPr>
          </a:p>
          <a:p>
            <a:pPr marL="831850" lvl="1" indent="-285750" algn="l" rtl="0">
              <a:lnSpc>
                <a:spcPct val="100000"/>
              </a:lnSpc>
              <a:spcBef>
                <a:spcPts val="0"/>
              </a:spcBef>
              <a:spcAft>
                <a:spcPts val="0"/>
              </a:spcAft>
              <a:buSzPct val="84084"/>
              <a:buFont typeface="Courier New"/>
              <a:buChar char="o"/>
            </a:pPr>
            <a:r>
              <a:rPr lang="es-ES" sz="1800" err="1">
                <a:solidFill>
                  <a:schemeClr val="tx1"/>
                </a:solidFill>
                <a:latin typeface="Lato"/>
                <a:ea typeface="Lato"/>
                <a:cs typeface="Lato"/>
                <a:sym typeface="Lato"/>
              </a:rPr>
              <a:t>Submission</a:t>
            </a:r>
            <a:r>
              <a:rPr lang="es-ES" sz="1800">
                <a:solidFill>
                  <a:schemeClr val="tx1"/>
                </a:solidFill>
                <a:latin typeface="Lato"/>
                <a:ea typeface="Lato"/>
                <a:cs typeface="Lato"/>
                <a:sym typeface="Lato"/>
              </a:rPr>
              <a:t> </a:t>
            </a:r>
            <a:r>
              <a:rPr lang="es-ES" sz="1800" err="1">
                <a:solidFill>
                  <a:schemeClr val="tx1"/>
                </a:solidFill>
                <a:latin typeface="Lato"/>
                <a:ea typeface="Lato"/>
                <a:cs typeface="Lato"/>
                <a:sym typeface="Lato"/>
              </a:rPr>
              <a:t>Deadline</a:t>
            </a:r>
            <a:r>
              <a:rPr lang="es-ES" sz="1800">
                <a:solidFill>
                  <a:schemeClr val="tx1"/>
                </a:solidFill>
                <a:latin typeface="Lato"/>
                <a:ea typeface="Lato"/>
                <a:cs typeface="Lato"/>
                <a:sym typeface="Lato"/>
              </a:rPr>
              <a:t>: May 23, 2025, 23:59 CET.</a:t>
            </a:r>
          </a:p>
          <a:p>
            <a:pPr marL="546100" lvl="1" indent="0" algn="l" rtl="0">
              <a:lnSpc>
                <a:spcPct val="100000"/>
              </a:lnSpc>
              <a:spcBef>
                <a:spcPts val="0"/>
              </a:spcBef>
              <a:spcAft>
                <a:spcPts val="0"/>
              </a:spcAft>
              <a:buSzPct val="84084"/>
              <a:buNone/>
            </a:pPr>
            <a:endParaRPr sz="1800">
              <a:solidFill>
                <a:schemeClr val="dk1"/>
              </a:solidFill>
              <a:latin typeface="Lato"/>
              <a:ea typeface="Lato"/>
              <a:cs typeface="Lato"/>
              <a:sym typeface="Lato"/>
            </a:endParaRPr>
          </a:p>
          <a:p>
            <a:pPr marL="228600" lvl="0" indent="-139700" algn="l" rtl="0">
              <a:lnSpc>
                <a:spcPct val="100000"/>
              </a:lnSpc>
              <a:spcBef>
                <a:spcPts val="0"/>
              </a:spcBef>
              <a:spcAft>
                <a:spcPts val="0"/>
              </a:spcAft>
              <a:buClr>
                <a:srgbClr val="333333"/>
              </a:buClr>
              <a:buSzPct val="84084"/>
              <a:buNone/>
            </a:pPr>
            <a:r>
              <a:rPr lang="es-ES" sz="1800" err="1">
                <a:solidFill>
                  <a:schemeClr val="dk1"/>
                </a:solidFill>
                <a:latin typeface="Lato"/>
                <a:ea typeface="Lato"/>
                <a:cs typeface="Lato"/>
                <a:sym typeface="Lato"/>
              </a:rPr>
              <a:t>The</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application</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process</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details</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will</a:t>
            </a:r>
            <a:r>
              <a:rPr lang="es-ES" sz="1800">
                <a:solidFill>
                  <a:schemeClr val="dk1"/>
                </a:solidFill>
                <a:latin typeface="Lato"/>
                <a:ea typeface="Lato"/>
                <a:cs typeface="Lato"/>
                <a:sym typeface="Lato"/>
              </a:rPr>
              <a:t> be </a:t>
            </a:r>
            <a:r>
              <a:rPr lang="es-ES" sz="1800" err="1">
                <a:solidFill>
                  <a:schemeClr val="dk1"/>
                </a:solidFill>
                <a:latin typeface="Lato"/>
                <a:ea typeface="Lato"/>
                <a:cs typeface="Lato"/>
                <a:sym typeface="Lato"/>
              </a:rPr>
              <a:t>available</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on</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the</a:t>
            </a:r>
            <a:r>
              <a:rPr lang="es-ES" sz="1800">
                <a:solidFill>
                  <a:schemeClr val="dk1"/>
                </a:solidFill>
                <a:latin typeface="Lato"/>
                <a:ea typeface="Lato"/>
                <a:cs typeface="Lato"/>
                <a:sym typeface="Lato"/>
              </a:rPr>
              <a:t> ProBleu </a:t>
            </a:r>
            <a:r>
              <a:rPr lang="es-ES" sz="1800" err="1">
                <a:solidFill>
                  <a:schemeClr val="dk1"/>
                </a:solidFill>
                <a:latin typeface="Lato"/>
                <a:ea typeface="Lato"/>
                <a:cs typeface="Lato"/>
                <a:sym typeface="Lato"/>
              </a:rPr>
              <a:t>website</a:t>
            </a:r>
            <a:r>
              <a:rPr lang="es-ES" sz="1800">
                <a:solidFill>
                  <a:schemeClr val="dk1"/>
                </a:solidFill>
                <a:latin typeface="Lato"/>
                <a:ea typeface="Lato"/>
                <a:cs typeface="Lato"/>
                <a:sym typeface="Lato"/>
              </a:rPr>
              <a:t> </a:t>
            </a:r>
            <a:r>
              <a:rPr lang="es-ES" sz="1800" u="sng">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https://probleu.school/</a:t>
            </a:r>
            <a:endParaRPr/>
          </a:p>
          <a:p>
            <a:pPr marL="228600" lvl="0" indent="-139700" algn="l" rtl="0">
              <a:lnSpc>
                <a:spcPct val="100000"/>
              </a:lnSpc>
              <a:spcBef>
                <a:spcPts val="0"/>
              </a:spcBef>
              <a:spcAft>
                <a:spcPts val="0"/>
              </a:spcAft>
              <a:buClr>
                <a:srgbClr val="333333"/>
              </a:buClr>
              <a:buSzPct val="84084"/>
              <a:buNone/>
            </a:pPr>
            <a:endParaRPr sz="1800">
              <a:solidFill>
                <a:schemeClr val="dk1"/>
              </a:solidFill>
              <a:latin typeface="Lato"/>
              <a:ea typeface="Lato"/>
              <a:cs typeface="Lato"/>
              <a:sym typeface="Lato"/>
            </a:endParaRPr>
          </a:p>
          <a:p>
            <a:pPr marL="228600" lvl="0" indent="-139700" algn="l" rtl="0">
              <a:lnSpc>
                <a:spcPct val="100000"/>
              </a:lnSpc>
              <a:spcBef>
                <a:spcPts val="0"/>
              </a:spcBef>
              <a:spcAft>
                <a:spcPts val="0"/>
              </a:spcAft>
              <a:buClr>
                <a:srgbClr val="333333"/>
              </a:buClr>
              <a:buSzPct val="84084"/>
              <a:buNone/>
            </a:pPr>
            <a:r>
              <a:rPr lang="es-ES" sz="1800" err="1">
                <a:solidFill>
                  <a:schemeClr val="dk1"/>
                </a:solidFill>
                <a:latin typeface="Lato"/>
                <a:ea typeface="Lato"/>
                <a:cs typeface="Lato"/>
                <a:sym typeface="Lato"/>
              </a:rPr>
              <a:t>The</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Call</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for</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proposals</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document</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will</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contain</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all</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relevant</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information</a:t>
            </a:r>
            <a:r>
              <a:rPr lang="es-ES" sz="1800">
                <a:solidFill>
                  <a:schemeClr val="dk1"/>
                </a:solidFill>
                <a:latin typeface="Lato"/>
                <a:ea typeface="Lato"/>
                <a:cs typeface="Lato"/>
                <a:sym typeface="Lato"/>
              </a:rPr>
              <a:t>.</a:t>
            </a:r>
            <a:endParaRPr/>
          </a:p>
          <a:p>
            <a:pPr marL="228600" lvl="0" indent="-139700" algn="l" rtl="0">
              <a:lnSpc>
                <a:spcPct val="100000"/>
              </a:lnSpc>
              <a:spcBef>
                <a:spcPts val="0"/>
              </a:spcBef>
              <a:spcAft>
                <a:spcPts val="0"/>
              </a:spcAft>
              <a:buClr>
                <a:srgbClr val="333333"/>
              </a:buClr>
              <a:buSzPct val="84084"/>
              <a:buNone/>
            </a:pPr>
            <a:endParaRPr sz="1800">
              <a:solidFill>
                <a:schemeClr val="dk1"/>
              </a:solidFill>
              <a:latin typeface="Lato"/>
              <a:ea typeface="Lato"/>
              <a:cs typeface="Lato"/>
              <a:sym typeface="Lato"/>
            </a:endParaRPr>
          </a:p>
          <a:p>
            <a:pPr marL="228600" lvl="0" indent="-139700" algn="l" rtl="0">
              <a:lnSpc>
                <a:spcPct val="100000"/>
              </a:lnSpc>
              <a:spcBef>
                <a:spcPts val="0"/>
              </a:spcBef>
              <a:spcAft>
                <a:spcPts val="0"/>
              </a:spcAft>
              <a:buClr>
                <a:srgbClr val="333333"/>
              </a:buClr>
              <a:buSzPct val="84084"/>
              <a:buNone/>
            </a:pPr>
            <a:r>
              <a:rPr lang="es-ES" sz="1800" err="1">
                <a:solidFill>
                  <a:schemeClr val="dk1"/>
                </a:solidFill>
                <a:latin typeface="Lato"/>
                <a:ea typeface="Lato"/>
                <a:cs typeface="Lato"/>
                <a:sym typeface="Lato"/>
              </a:rPr>
              <a:t>You</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will</a:t>
            </a:r>
            <a:r>
              <a:rPr lang="es-ES" sz="1800">
                <a:solidFill>
                  <a:schemeClr val="dk1"/>
                </a:solidFill>
                <a:latin typeface="Lato"/>
                <a:ea typeface="Lato"/>
                <a:cs typeface="Lato"/>
                <a:sym typeface="Lato"/>
              </a:rPr>
              <a:t> be </a:t>
            </a:r>
            <a:r>
              <a:rPr lang="es-ES" sz="1800" err="1">
                <a:solidFill>
                  <a:schemeClr val="dk1"/>
                </a:solidFill>
                <a:latin typeface="Lato"/>
                <a:ea typeface="Lato"/>
                <a:cs typeface="Lato"/>
                <a:sym typeface="Lato"/>
              </a:rPr>
              <a:t>required</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to</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fill</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out</a:t>
            </a:r>
            <a:r>
              <a:rPr lang="es-ES" sz="1800">
                <a:solidFill>
                  <a:schemeClr val="dk1"/>
                </a:solidFill>
                <a:latin typeface="Lato"/>
                <a:ea typeface="Lato"/>
                <a:cs typeface="Lato"/>
                <a:sym typeface="Lato"/>
              </a:rPr>
              <a:t> a </a:t>
            </a:r>
            <a:r>
              <a:rPr lang="es-ES" sz="1800" err="1">
                <a:solidFill>
                  <a:schemeClr val="dk1"/>
                </a:solidFill>
                <a:latin typeface="Lato"/>
                <a:ea typeface="Lato"/>
                <a:cs typeface="Lato"/>
                <a:sym typeface="Lato"/>
              </a:rPr>
              <a:t>project</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description</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form</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detailing</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the</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project</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you</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wish</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to</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carry</a:t>
            </a:r>
            <a:r>
              <a:rPr lang="es-ES" sz="1800">
                <a:solidFill>
                  <a:schemeClr val="dk1"/>
                </a:solidFill>
                <a:latin typeface="Lato"/>
                <a:ea typeface="Lato"/>
                <a:cs typeface="Lato"/>
                <a:sym typeface="Lato"/>
              </a:rPr>
              <a:t> </a:t>
            </a:r>
            <a:r>
              <a:rPr lang="es-ES" sz="1800" err="1">
                <a:solidFill>
                  <a:schemeClr val="dk1"/>
                </a:solidFill>
                <a:latin typeface="Lato"/>
                <a:ea typeface="Lato"/>
                <a:cs typeface="Lato"/>
                <a:sym typeface="Lato"/>
              </a:rPr>
              <a:t>out</a:t>
            </a:r>
            <a:r>
              <a:rPr lang="es-ES" sz="1800">
                <a:solidFill>
                  <a:schemeClr val="dk1"/>
                </a:solidFill>
                <a:latin typeface="Lato"/>
                <a:ea typeface="Lato"/>
                <a:cs typeface="Lato"/>
                <a:sym typeface="Lato"/>
              </a:rPr>
              <a:t>.</a:t>
            </a:r>
            <a:endParaRPr/>
          </a:p>
          <a:p>
            <a:pPr marL="228600" lvl="0" indent="-139700" algn="l" rtl="0">
              <a:lnSpc>
                <a:spcPct val="100000"/>
              </a:lnSpc>
              <a:spcBef>
                <a:spcPts val="0"/>
              </a:spcBef>
              <a:spcAft>
                <a:spcPts val="0"/>
              </a:spcAft>
              <a:buClr>
                <a:srgbClr val="333333"/>
              </a:buClr>
              <a:buSzPct val="84084"/>
              <a:buNone/>
            </a:pPr>
            <a:endParaRPr sz="1800">
              <a:solidFill>
                <a:schemeClr val="dk1"/>
              </a:solidFill>
              <a:latin typeface="Lato"/>
              <a:ea typeface="Lato"/>
              <a:cs typeface="Lato"/>
              <a:sym typeface="Lato"/>
            </a:endParaRPr>
          </a:p>
          <a:p>
            <a:pPr marL="228600" lvl="0" indent="-139700" algn="l" rtl="0">
              <a:lnSpc>
                <a:spcPct val="120000"/>
              </a:lnSpc>
              <a:spcBef>
                <a:spcPts val="0"/>
              </a:spcBef>
              <a:spcAft>
                <a:spcPts val="0"/>
              </a:spcAft>
              <a:buClr>
                <a:srgbClr val="333333"/>
              </a:buClr>
              <a:buSzPct val="84084"/>
              <a:buNone/>
            </a:pPr>
            <a:r>
              <a:rPr lang="es-ES" sz="1800" b="1" err="1">
                <a:solidFill>
                  <a:schemeClr val="dk1"/>
                </a:solidFill>
                <a:latin typeface="Lato"/>
                <a:ea typeface="Lato"/>
                <a:cs typeface="Lato"/>
                <a:sym typeface="Lato"/>
              </a:rPr>
              <a:t>Requirements</a:t>
            </a:r>
            <a:r>
              <a:rPr lang="es-ES" sz="1800" b="1">
                <a:solidFill>
                  <a:schemeClr val="dk1"/>
                </a:solidFill>
                <a:latin typeface="Lato"/>
                <a:ea typeface="Lato"/>
                <a:cs typeface="Lato"/>
                <a:sym typeface="Lato"/>
              </a:rPr>
              <a:t>:</a:t>
            </a:r>
            <a:endParaRPr/>
          </a:p>
          <a:p>
            <a:pPr marL="457200" lvl="0" indent="-317500" algn="just" rtl="0">
              <a:lnSpc>
                <a:spcPct val="120000"/>
              </a:lnSpc>
              <a:spcBef>
                <a:spcPts val="0"/>
              </a:spcBef>
              <a:spcAft>
                <a:spcPts val="0"/>
              </a:spcAft>
              <a:buSzPct val="84084"/>
              <a:buFont typeface="Arial"/>
              <a:buChar char="•"/>
            </a:pPr>
            <a:r>
              <a:rPr lang="es-ES" sz="1800" b="0" i="0" u="none" strike="noStrike" err="1">
                <a:solidFill>
                  <a:schemeClr val="dk1"/>
                </a:solidFill>
                <a:latin typeface="Lato"/>
                <a:ea typeface="Lato"/>
                <a:cs typeface="Lato"/>
                <a:sym typeface="Lato"/>
              </a:rPr>
              <a:t>This</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call</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is</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directed</a:t>
            </a:r>
            <a:r>
              <a:rPr lang="es-ES" sz="1800" b="0" i="0" u="none" strike="noStrike">
                <a:solidFill>
                  <a:schemeClr val="dk1"/>
                </a:solidFill>
                <a:latin typeface="Lato"/>
                <a:ea typeface="Lato"/>
                <a:cs typeface="Lato"/>
                <a:sym typeface="Lato"/>
              </a:rPr>
              <a:t> at </a:t>
            </a:r>
            <a:r>
              <a:rPr lang="es-ES" sz="1800" b="1" i="0" u="none" strike="noStrike" err="1">
                <a:solidFill>
                  <a:schemeClr val="dk1"/>
                </a:solidFill>
                <a:latin typeface="Lato"/>
                <a:ea typeface="Lato"/>
                <a:cs typeface="Lato"/>
                <a:sym typeface="Lato"/>
              </a:rPr>
              <a:t>primary</a:t>
            </a:r>
            <a:r>
              <a:rPr lang="es-ES" sz="1800" b="1" i="0" u="none" strike="noStrike">
                <a:solidFill>
                  <a:schemeClr val="dk1"/>
                </a:solidFill>
                <a:latin typeface="Lato"/>
                <a:ea typeface="Lato"/>
                <a:cs typeface="Lato"/>
                <a:sym typeface="Lato"/>
              </a:rPr>
              <a:t> and </a:t>
            </a:r>
            <a:r>
              <a:rPr lang="es-ES" sz="1800" b="1" i="0" u="none" strike="noStrike" err="1">
                <a:solidFill>
                  <a:schemeClr val="dk1"/>
                </a:solidFill>
                <a:latin typeface="Lato"/>
                <a:ea typeface="Lato"/>
                <a:cs typeface="Lato"/>
                <a:sym typeface="Lato"/>
              </a:rPr>
              <a:t>secondary-level</a:t>
            </a:r>
            <a:r>
              <a:rPr lang="es-ES" sz="1800" b="1" i="0" u="none" strike="noStrike">
                <a:solidFill>
                  <a:schemeClr val="dk1"/>
                </a:solidFill>
                <a:latin typeface="Lato"/>
                <a:ea typeface="Lato"/>
                <a:cs typeface="Lato"/>
                <a:sym typeface="Lato"/>
              </a:rPr>
              <a:t> </a:t>
            </a:r>
            <a:r>
              <a:rPr lang="es-ES" sz="1800" b="1" i="0" u="none" strike="noStrike" err="1">
                <a:solidFill>
                  <a:schemeClr val="dk1"/>
                </a:solidFill>
                <a:latin typeface="Lato"/>
                <a:ea typeface="Lato"/>
                <a:cs typeface="Lato"/>
                <a:sym typeface="Lato"/>
              </a:rPr>
              <a:t>schools</a:t>
            </a:r>
            <a:r>
              <a:rPr lang="es-ES" sz="1800" b="1" i="0" u="none" strike="noStrike">
                <a:solidFill>
                  <a:schemeClr val="dk1"/>
                </a:solidFill>
                <a:latin typeface="Lato"/>
                <a:ea typeface="Lato"/>
                <a:cs typeface="Lato"/>
                <a:sym typeface="Lato"/>
              </a:rPr>
              <a:t> </a:t>
            </a:r>
            <a:r>
              <a:rPr lang="es-ES" sz="1800" b="0" i="0" u="none" strike="noStrike">
                <a:solidFill>
                  <a:schemeClr val="dk1"/>
                </a:solidFill>
                <a:latin typeface="Lato"/>
                <a:ea typeface="Lato"/>
                <a:cs typeface="Lato"/>
                <a:sym typeface="Lato"/>
              </a:rPr>
              <a:t>(</a:t>
            </a:r>
            <a:r>
              <a:rPr lang="es-ES" sz="1800" b="0" i="0" u="none" strike="noStrike" err="1">
                <a:solidFill>
                  <a:schemeClr val="dk1"/>
                </a:solidFill>
                <a:latin typeface="Lato"/>
                <a:ea typeface="Lato"/>
                <a:cs typeface="Lato"/>
                <a:sym typeface="Lato"/>
              </a:rPr>
              <a:t>including</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vocational</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schools</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Schools</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providing</a:t>
            </a:r>
            <a:r>
              <a:rPr lang="es-ES" sz="1800" b="0" i="0" u="none" strike="noStrike">
                <a:solidFill>
                  <a:schemeClr val="dk1"/>
                </a:solidFill>
                <a:latin typeface="Lato"/>
                <a:ea typeface="Lato"/>
                <a:cs typeface="Lato"/>
                <a:sym typeface="Lato"/>
              </a:rPr>
              <a:t> up </a:t>
            </a:r>
            <a:r>
              <a:rPr lang="es-ES" sz="1800" b="0" i="0" u="none" strike="noStrike" err="1">
                <a:solidFill>
                  <a:schemeClr val="dk1"/>
                </a:solidFill>
                <a:latin typeface="Lato"/>
                <a:ea typeface="Lato"/>
                <a:cs typeface="Lato"/>
                <a:sym typeface="Lato"/>
              </a:rPr>
              <a:t>to</a:t>
            </a:r>
            <a:r>
              <a:rPr lang="es-ES" sz="1800" b="0" i="0" u="none" strike="noStrike">
                <a:solidFill>
                  <a:schemeClr val="dk1"/>
                </a:solidFill>
                <a:latin typeface="Lato"/>
                <a:ea typeface="Lato"/>
                <a:cs typeface="Lato"/>
                <a:sym typeface="Lato"/>
              </a:rPr>
              <a:t> ISCED </a:t>
            </a:r>
            <a:r>
              <a:rPr lang="es-ES" sz="1800" b="0" i="0" u="none" strike="noStrike" err="1">
                <a:solidFill>
                  <a:schemeClr val="dk1"/>
                </a:solidFill>
                <a:latin typeface="Lato"/>
                <a:ea typeface="Lato"/>
                <a:cs typeface="Lato"/>
                <a:sym typeface="Lato"/>
              </a:rPr>
              <a:t>level</a:t>
            </a:r>
            <a:r>
              <a:rPr lang="es-ES" sz="1800" b="0" i="0" u="none" strike="noStrike">
                <a:solidFill>
                  <a:schemeClr val="dk1"/>
                </a:solidFill>
                <a:latin typeface="Lato"/>
                <a:ea typeface="Lato"/>
                <a:cs typeface="Lato"/>
                <a:sym typeface="Lato"/>
              </a:rPr>
              <a:t> 3, </a:t>
            </a:r>
            <a:r>
              <a:rPr lang="es-ES" sz="1800" b="0" i="0" u="none" strike="noStrike" err="1">
                <a:solidFill>
                  <a:schemeClr val="dk1"/>
                </a:solidFill>
                <a:latin typeface="Lato"/>
                <a:ea typeface="Lato"/>
                <a:cs typeface="Lato"/>
                <a:sym typeface="Lato"/>
              </a:rPr>
              <a:t>commonly</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designated</a:t>
            </a:r>
            <a:r>
              <a:rPr lang="es-ES" sz="1800" b="0" i="0" u="none" strike="noStrike">
                <a:solidFill>
                  <a:schemeClr val="dk1"/>
                </a:solidFill>
                <a:latin typeface="Lato"/>
                <a:ea typeface="Lato"/>
                <a:cs typeface="Lato"/>
                <a:sym typeface="Lato"/>
              </a:rPr>
              <a:t> as </a:t>
            </a:r>
            <a:r>
              <a:rPr lang="es-ES" sz="1800" b="0" i="0" u="none" strike="noStrike" err="1">
                <a:solidFill>
                  <a:schemeClr val="dk1"/>
                </a:solidFill>
                <a:latin typeface="Lato"/>
                <a:ea typeface="Lato"/>
                <a:cs typeface="Lato"/>
                <a:sym typeface="Lato"/>
              </a:rPr>
              <a:t>upper</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secondary</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education</a:t>
            </a:r>
            <a:r>
              <a:rPr lang="es-ES" sz="1800" b="0" i="0" u="none" strike="noStrike">
                <a:solidFill>
                  <a:schemeClr val="dk1"/>
                </a:solidFill>
                <a:latin typeface="Lato"/>
                <a:ea typeface="Lato"/>
                <a:cs typeface="Lato"/>
                <a:sym typeface="Lato"/>
              </a:rPr>
              <a:t>.)</a:t>
            </a:r>
            <a:endParaRPr/>
          </a:p>
          <a:p>
            <a:pPr marL="457200" lvl="0" indent="-317500" algn="just" rtl="0">
              <a:lnSpc>
                <a:spcPct val="120000"/>
              </a:lnSpc>
              <a:spcBef>
                <a:spcPts val="0"/>
              </a:spcBef>
              <a:spcAft>
                <a:spcPts val="0"/>
              </a:spcAft>
              <a:buSzPct val="84084"/>
              <a:buFont typeface="Arial"/>
              <a:buChar char="•"/>
            </a:pPr>
            <a:r>
              <a:rPr lang="es-ES" sz="1800" b="0" i="0" u="none" strike="noStrike">
                <a:solidFill>
                  <a:schemeClr val="dk1"/>
                </a:solidFill>
                <a:latin typeface="Lato"/>
                <a:ea typeface="Lato"/>
                <a:cs typeface="Lato"/>
                <a:sym typeface="Lato"/>
              </a:rPr>
              <a:t>Eligible </a:t>
            </a:r>
            <a:r>
              <a:rPr lang="es-ES" sz="1800" b="0" i="0" u="none" strike="noStrike" err="1">
                <a:solidFill>
                  <a:schemeClr val="dk1"/>
                </a:solidFill>
                <a:latin typeface="Lato"/>
                <a:ea typeface="Lato"/>
                <a:cs typeface="Lato"/>
                <a:sym typeface="Lato"/>
              </a:rPr>
              <a:t>applicants</a:t>
            </a:r>
            <a:r>
              <a:rPr lang="es-ES" sz="1800" b="0" i="0" u="none" strike="noStrike">
                <a:solidFill>
                  <a:schemeClr val="dk1"/>
                </a:solidFill>
                <a:latin typeface="Lato"/>
                <a:ea typeface="Lato"/>
                <a:cs typeface="Lato"/>
                <a:sym typeface="Lato"/>
              </a:rPr>
              <a:t>: </a:t>
            </a:r>
            <a:r>
              <a:rPr lang="es-ES" sz="1800" b="1" i="0" u="none" strike="noStrike" err="1">
                <a:solidFill>
                  <a:schemeClr val="dk1"/>
                </a:solidFill>
                <a:latin typeface="Lato"/>
                <a:ea typeface="Lato"/>
                <a:cs typeface="Lato"/>
                <a:sym typeface="Lato"/>
              </a:rPr>
              <a:t>the</a:t>
            </a:r>
            <a:r>
              <a:rPr lang="es-ES" sz="1800" b="1" i="0" u="none" strike="noStrike">
                <a:solidFill>
                  <a:schemeClr val="dk1"/>
                </a:solidFill>
                <a:latin typeface="Lato"/>
                <a:ea typeface="Lato"/>
                <a:cs typeface="Lato"/>
                <a:sym typeface="Lato"/>
              </a:rPr>
              <a:t> “</a:t>
            </a:r>
            <a:r>
              <a:rPr lang="es-ES" sz="1800" b="1" i="0" u="none" strike="noStrike" err="1">
                <a:solidFill>
                  <a:schemeClr val="dk1"/>
                </a:solidFill>
                <a:latin typeface="Lato"/>
                <a:ea typeface="Lato"/>
                <a:cs typeface="Lato"/>
                <a:sym typeface="Lato"/>
              </a:rPr>
              <a:t>applicant</a:t>
            </a:r>
            <a:r>
              <a:rPr lang="es-ES" sz="1800" b="1" i="0" u="none" strike="noStrike">
                <a:solidFill>
                  <a:schemeClr val="dk1"/>
                </a:solidFill>
                <a:latin typeface="Lato"/>
                <a:ea typeface="Lato"/>
                <a:cs typeface="Lato"/>
                <a:sym typeface="Lato"/>
              </a:rPr>
              <a:t>” </a:t>
            </a:r>
            <a:r>
              <a:rPr lang="es-ES" sz="1800" b="1" i="0" u="none" strike="noStrike" err="1">
                <a:solidFill>
                  <a:schemeClr val="dk1"/>
                </a:solidFill>
                <a:latin typeface="Lato"/>
                <a:ea typeface="Lato"/>
                <a:cs typeface="Lato"/>
                <a:sym typeface="Lato"/>
              </a:rPr>
              <a:t>must</a:t>
            </a:r>
            <a:r>
              <a:rPr lang="es-ES" sz="1800" b="1" i="0" u="none" strike="noStrike">
                <a:solidFill>
                  <a:schemeClr val="dk1"/>
                </a:solidFill>
                <a:latin typeface="Lato"/>
                <a:ea typeface="Lato"/>
                <a:cs typeface="Lato"/>
                <a:sym typeface="Lato"/>
              </a:rPr>
              <a:t> be a </a:t>
            </a:r>
            <a:r>
              <a:rPr lang="es-ES" sz="1800" b="1" i="0" u="none" strike="noStrike" err="1">
                <a:solidFill>
                  <a:schemeClr val="dk1"/>
                </a:solidFill>
                <a:latin typeface="Lato"/>
                <a:ea typeface="Lato"/>
                <a:cs typeface="Lato"/>
                <a:sym typeface="Lato"/>
              </a:rPr>
              <a:t>school</a:t>
            </a:r>
            <a:r>
              <a:rPr lang="es-ES" sz="1800" b="1"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with</a:t>
            </a:r>
            <a:r>
              <a:rPr lang="es-ES" sz="1800" b="0" i="0" u="none" strike="noStrike">
                <a:solidFill>
                  <a:schemeClr val="dk1"/>
                </a:solidFill>
                <a:latin typeface="Lato"/>
                <a:ea typeface="Lato"/>
                <a:cs typeface="Lato"/>
                <a:sym typeface="Lato"/>
              </a:rPr>
              <a:t> legal status </a:t>
            </a:r>
            <a:r>
              <a:rPr lang="es-ES" sz="1800" b="0" i="0" u="none" strike="noStrike" err="1">
                <a:solidFill>
                  <a:schemeClr val="dk1"/>
                </a:solidFill>
                <a:latin typeface="Lato"/>
                <a:ea typeface="Lato"/>
                <a:cs typeface="Lato"/>
                <a:sym typeface="Lato"/>
              </a:rPr>
              <a:t>that</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applies</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for</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financial</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support</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It</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therefore</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must</a:t>
            </a:r>
            <a:r>
              <a:rPr lang="es-ES" sz="1800" b="0" i="0" u="none" strike="noStrike">
                <a:solidFill>
                  <a:schemeClr val="dk1"/>
                </a:solidFill>
                <a:latin typeface="Lato"/>
                <a:ea typeface="Lato"/>
                <a:cs typeface="Lato"/>
                <a:sym typeface="Lato"/>
              </a:rPr>
              <a:t> be </a:t>
            </a:r>
            <a:r>
              <a:rPr lang="es-ES" sz="1800" b="0" i="0" u="none" strike="noStrike" err="1">
                <a:solidFill>
                  <a:schemeClr val="dk1"/>
                </a:solidFill>
                <a:latin typeface="Lato"/>
                <a:ea typeface="Lato"/>
                <a:cs typeface="Lato"/>
                <a:sym typeface="Lato"/>
              </a:rPr>
              <a:t>the</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school</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which</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receives</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the</a:t>
            </a:r>
            <a:r>
              <a:rPr lang="es-ES" sz="1800" b="0" i="0" u="none" strike="noStrike">
                <a:solidFill>
                  <a:schemeClr val="dk1"/>
                </a:solidFill>
                <a:latin typeface="Lato"/>
                <a:ea typeface="Lato"/>
                <a:cs typeface="Lato"/>
                <a:sym typeface="Lato"/>
              </a:rPr>
              <a:t> </a:t>
            </a:r>
            <a:r>
              <a:rPr lang="es-ES" sz="1800" b="0" i="0" u="none" strike="noStrike" err="1">
                <a:solidFill>
                  <a:schemeClr val="dk1"/>
                </a:solidFill>
                <a:latin typeface="Lato"/>
                <a:ea typeface="Lato"/>
                <a:cs typeface="Lato"/>
                <a:sym typeface="Lato"/>
              </a:rPr>
              <a:t>funding</a:t>
            </a:r>
            <a:r>
              <a:rPr lang="es-ES" sz="1800" b="0" i="0" u="none" strike="noStrike">
                <a:solidFill>
                  <a:schemeClr val="dk1"/>
                </a:solidFill>
                <a:latin typeface="Lato"/>
                <a:ea typeface="Lato"/>
                <a:cs typeface="Lato"/>
                <a:sym typeface="Lato"/>
              </a:rPr>
              <a:t>. </a:t>
            </a:r>
            <a:endParaRPr/>
          </a:p>
          <a:p>
            <a:pPr marL="374650" lvl="0" indent="-196850" algn="l" rtl="0">
              <a:lnSpc>
                <a:spcPct val="100000"/>
              </a:lnSpc>
              <a:spcBef>
                <a:spcPts val="0"/>
              </a:spcBef>
              <a:spcAft>
                <a:spcPts val="0"/>
              </a:spcAft>
              <a:buClr>
                <a:srgbClr val="333333"/>
              </a:buClr>
              <a:buSzPct val="84084"/>
              <a:buFont typeface="Courier New"/>
              <a:buNone/>
            </a:pPr>
            <a:endParaRPr sz="1800">
              <a:latin typeface="Lato Light"/>
              <a:ea typeface="Lato Light"/>
              <a:cs typeface="Lato Light"/>
              <a:sym typeface="Lat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9"/>
          <p:cNvSpPr txBox="1">
            <a:spLocks noGrp="1"/>
          </p:cNvSpPr>
          <p:nvPr>
            <p:ph type="title"/>
          </p:nvPr>
        </p:nvSpPr>
        <p:spPr>
          <a:xfrm>
            <a:off x="838200" y="365126"/>
            <a:ext cx="10515600"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11111"/>
              <a:buFont typeface="Raleway ExtraBold"/>
              <a:buNone/>
            </a:pPr>
            <a:r>
              <a:rPr lang="es-ES"/>
              <a:t>Other funding options</a:t>
            </a:r>
            <a:endParaRPr/>
          </a:p>
        </p:txBody>
      </p:sp>
      <p:sp>
        <p:nvSpPr>
          <p:cNvPr id="140" name="Google Shape;140;p29"/>
          <p:cNvSpPr txBox="1">
            <a:spLocks noGrp="1"/>
          </p:cNvSpPr>
          <p:nvPr>
            <p:ph type="body" idx="1"/>
          </p:nvPr>
        </p:nvSpPr>
        <p:spPr>
          <a:xfrm>
            <a:off x="838200" y="1460500"/>
            <a:ext cx="10515600" cy="4351338"/>
          </a:xfrm>
          <a:prstGeom prst="rect">
            <a:avLst/>
          </a:prstGeom>
          <a:noFill/>
          <a:ln>
            <a:noFill/>
          </a:ln>
        </p:spPr>
        <p:txBody>
          <a:bodyPr spcFirstLastPara="1" wrap="square" lIns="91425" tIns="45700" rIns="91425" bIns="45700" anchor="t" anchorCtr="0">
            <a:normAutofit/>
          </a:bodyPr>
          <a:lstStyle/>
          <a:p>
            <a:pPr marL="139700" lvl="0" indent="0" algn="l" rtl="0">
              <a:lnSpc>
                <a:spcPct val="90000"/>
              </a:lnSpc>
              <a:spcBef>
                <a:spcPts val="1000"/>
              </a:spcBef>
              <a:spcAft>
                <a:spcPts val="0"/>
              </a:spcAft>
              <a:buSzPts val="1400"/>
              <a:buNone/>
            </a:pPr>
            <a:r>
              <a:rPr lang="es-ES" sz="1800">
                <a:solidFill>
                  <a:schemeClr val="dk1"/>
                </a:solidFill>
                <a:latin typeface="Lato"/>
                <a:ea typeface="Lato"/>
                <a:cs typeface="Lato"/>
                <a:sym typeface="Lato"/>
              </a:rPr>
              <a:t>Explore, </a:t>
            </a:r>
            <a:r>
              <a:rPr lang="es-ES" sz="1800" u="sng">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SHORE</a:t>
            </a:r>
            <a:r>
              <a:rPr lang="es-ES" sz="1800">
                <a:solidFill>
                  <a:schemeClr val="dk1"/>
                </a:solidFill>
                <a:latin typeface="Lato"/>
                <a:ea typeface="Lato"/>
                <a:cs typeface="Lato"/>
                <a:sym typeface="Lato"/>
              </a:rPr>
              <a:t> and </a:t>
            </a:r>
            <a:r>
              <a:rPr lang="es-ES" sz="1800" u="sng">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BlueLights</a:t>
            </a:r>
            <a:r>
              <a:rPr lang="es-ES" sz="1800">
                <a:solidFill>
                  <a:schemeClr val="dk1"/>
                </a:solidFill>
                <a:latin typeface="Lato"/>
                <a:ea typeface="Lato"/>
                <a:cs typeface="Lato"/>
                <a:sym typeface="Lato"/>
              </a:rPr>
              <a:t>, are also dedicated to enhancing ocean literacy in school communities. They have innovative initiatives and funding opportunities!</a:t>
            </a:r>
            <a:endParaRPr/>
          </a:p>
          <a:p>
            <a:pPr marL="139700" lvl="0" indent="0" algn="l" rtl="0">
              <a:lnSpc>
                <a:spcPct val="90000"/>
              </a:lnSpc>
              <a:spcBef>
                <a:spcPts val="1000"/>
              </a:spcBef>
              <a:spcAft>
                <a:spcPts val="0"/>
              </a:spcAft>
              <a:buSzPts val="1400"/>
              <a:buNone/>
            </a:pPr>
            <a:endParaRPr/>
          </a:p>
        </p:txBody>
      </p:sp>
      <p:pic>
        <p:nvPicPr>
          <p:cNvPr id="141" name="Google Shape;141;p29" descr="SHORE_Logo_vertical"/>
          <p:cNvPicPr preferRelativeResize="0"/>
          <p:nvPr/>
        </p:nvPicPr>
        <p:blipFill rotWithShape="1">
          <a:blip r:embed="rId5">
            <a:alphaModFix/>
          </a:blip>
          <a:srcRect/>
          <a:stretch/>
        </p:blipFill>
        <p:spPr>
          <a:xfrm>
            <a:off x="2002971" y="2412479"/>
            <a:ext cx="3494314" cy="2780007"/>
          </a:xfrm>
          <a:prstGeom prst="rect">
            <a:avLst/>
          </a:prstGeom>
          <a:noFill/>
          <a:ln>
            <a:noFill/>
          </a:ln>
        </p:spPr>
      </p:pic>
      <p:pic>
        <p:nvPicPr>
          <p:cNvPr id="142" name="Google Shape;142;p29"/>
          <p:cNvPicPr preferRelativeResize="0"/>
          <p:nvPr/>
        </p:nvPicPr>
        <p:blipFill rotWithShape="1">
          <a:blip r:embed="rId6">
            <a:alphaModFix/>
          </a:blip>
          <a:srcRect/>
          <a:stretch/>
        </p:blipFill>
        <p:spPr>
          <a:xfrm>
            <a:off x="5878967" y="2252209"/>
            <a:ext cx="4310062" cy="3429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0"/>
          <p:cNvSpPr txBox="1">
            <a:spLocks noGrp="1"/>
          </p:cNvSpPr>
          <p:nvPr>
            <p:ph type="title"/>
          </p:nvPr>
        </p:nvSpPr>
        <p:spPr>
          <a:xfrm>
            <a:off x="838200" y="278037"/>
            <a:ext cx="10515600" cy="19594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BB8E8"/>
              </a:buClr>
              <a:buSzPts val="4400"/>
              <a:buFont typeface="Helvetica Neue"/>
              <a:buNone/>
            </a:pPr>
            <a:r>
              <a:rPr lang="es-ES"/>
              <a:t>Thank you for listening.</a:t>
            </a:r>
            <a:br>
              <a:rPr lang="es-ES"/>
            </a:br>
            <a:r>
              <a:rPr lang="es-ES"/>
              <a:t>Any Questions?</a:t>
            </a:r>
            <a:endParaRPr/>
          </a:p>
        </p:txBody>
      </p:sp>
      <p:sp>
        <p:nvSpPr>
          <p:cNvPr id="148" name="Google Shape;148;p30"/>
          <p:cNvSpPr txBox="1">
            <a:spLocks noGrp="1"/>
          </p:cNvSpPr>
          <p:nvPr>
            <p:ph type="body" idx="1"/>
          </p:nvPr>
        </p:nvSpPr>
        <p:spPr>
          <a:xfrm>
            <a:off x="838200" y="2464360"/>
            <a:ext cx="4813453" cy="2280932"/>
          </a:xfrm>
          <a:prstGeom prst="rect">
            <a:avLst/>
          </a:prstGeom>
          <a:noFill/>
          <a:ln>
            <a:noFill/>
          </a:ln>
        </p:spPr>
        <p:txBody>
          <a:bodyPr spcFirstLastPara="1" wrap="square" lIns="91425" tIns="45700" rIns="91425" bIns="45700" anchor="t" anchorCtr="0">
            <a:normAutofit/>
          </a:bodyPr>
          <a:lstStyle/>
          <a:p>
            <a:pPr marL="139700" lvl="0" indent="0" algn="just" rtl="0">
              <a:lnSpc>
                <a:spcPct val="150000"/>
              </a:lnSpc>
              <a:spcBef>
                <a:spcPts val="0"/>
              </a:spcBef>
              <a:spcAft>
                <a:spcPts val="0"/>
              </a:spcAft>
              <a:buSzPts val="1400"/>
              <a:buNone/>
            </a:pPr>
            <a:r>
              <a:rPr lang="es-ES" sz="1800">
                <a:solidFill>
                  <a:schemeClr val="dk1"/>
                </a:solidFill>
                <a:latin typeface="Lato Light"/>
                <a:ea typeface="Lato Light"/>
                <a:cs typeface="Lato Light"/>
                <a:sym typeface="Lato Light"/>
              </a:rPr>
              <a:t>Keep up to date with ProBleu via our socials:</a:t>
            </a:r>
            <a:endParaRPr sz="1800" u="sng">
              <a:solidFill>
                <a:schemeClr val="dk1"/>
              </a:solidFill>
              <a:latin typeface="Lato Light"/>
              <a:ea typeface="Lato Light"/>
              <a:cs typeface="Lato Light"/>
              <a:sym typeface="Lato Light"/>
              <a:hlinkClick r:id="rId3">
                <a:extLst>
                  <a:ext uri="{A12FA001-AC4F-418D-AE19-62706E023703}">
                    <ahyp:hlinkClr xmlns:ahyp="http://schemas.microsoft.com/office/drawing/2018/hyperlinkcolor" val="tx"/>
                  </a:ext>
                </a:extLst>
              </a:hlinkClick>
            </a:endParaRPr>
          </a:p>
          <a:p>
            <a:pPr marL="457200" lvl="0" indent="-317500" algn="just" rtl="0">
              <a:lnSpc>
                <a:spcPct val="150000"/>
              </a:lnSpc>
              <a:spcBef>
                <a:spcPts val="0"/>
              </a:spcBef>
              <a:spcAft>
                <a:spcPts val="0"/>
              </a:spcAft>
              <a:buSzPts val="1400"/>
              <a:buChar char="•"/>
            </a:pPr>
            <a:r>
              <a:rPr lang="es-ES" sz="1800" b="0" i="0" u="sng" strike="noStrike">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Twitter - </a:t>
            </a:r>
            <a:r>
              <a:rPr lang="es-ES" sz="1800" b="0" i="0" u="sng" strike="noStrike">
                <a:solidFill>
                  <a:srgbClr val="0563C1"/>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@pro_bleu</a:t>
            </a:r>
            <a:endParaRPr sz="1800" b="0"/>
          </a:p>
          <a:p>
            <a:pPr marL="457200" lvl="0" indent="-317500" algn="just" rtl="0">
              <a:lnSpc>
                <a:spcPct val="150000"/>
              </a:lnSpc>
              <a:spcBef>
                <a:spcPts val="0"/>
              </a:spcBef>
              <a:spcAft>
                <a:spcPts val="0"/>
              </a:spcAft>
              <a:buSzPts val="1400"/>
              <a:buChar char="•"/>
            </a:pPr>
            <a:r>
              <a:rPr lang="es-ES" sz="1800" b="0" i="0" u="sng" strike="noStrike">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LinkedIn - @Probleu Project</a:t>
            </a:r>
            <a:endParaRPr sz="1800" b="0"/>
          </a:p>
          <a:p>
            <a:pPr marL="457200" lvl="0" indent="-317500" algn="just" rtl="0">
              <a:lnSpc>
                <a:spcPct val="150000"/>
              </a:lnSpc>
              <a:spcBef>
                <a:spcPts val="0"/>
              </a:spcBef>
              <a:spcAft>
                <a:spcPts val="0"/>
              </a:spcAft>
              <a:buSzPts val="1400"/>
              <a:buChar char="•"/>
            </a:pPr>
            <a:r>
              <a:rPr lang="es-ES" sz="1800" b="0" i="0" u="sng" strike="noStrike">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Instagram - probleu.school</a:t>
            </a:r>
            <a:endParaRPr sz="1800"/>
          </a:p>
          <a:p>
            <a:pPr marL="457200" lvl="0" indent="-317500" algn="just" rtl="0">
              <a:lnSpc>
                <a:spcPct val="150000"/>
              </a:lnSpc>
              <a:spcBef>
                <a:spcPts val="0"/>
              </a:spcBef>
              <a:spcAft>
                <a:spcPts val="0"/>
              </a:spcAft>
              <a:buSzPts val="1400"/>
              <a:buChar char="•"/>
            </a:pPr>
            <a:r>
              <a:rPr lang="es-ES" sz="1800" b="0" i="0" u="sng" strike="noStrike">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Youtube - @ProBleu.schoo</a:t>
            </a:r>
            <a:r>
              <a:rPr lang="es-ES" sz="1800" b="0" i="0" u="sng" strike="noStrike">
                <a:solidFill>
                  <a:srgbClr val="1155CC"/>
                </a:solidFill>
                <a:highlight>
                  <a:srgbClr val="FFFFFF"/>
                </a:highlight>
                <a:latin typeface="Roboto"/>
                <a:ea typeface="Roboto"/>
                <a:cs typeface="Roboto"/>
                <a:sym typeface="Roboto"/>
                <a:hlinkClick r:id="rId6">
                  <a:extLst>
                    <a:ext uri="{A12FA001-AC4F-418D-AE19-62706E023703}">
                      <ahyp:hlinkClr xmlns:ahyp="http://schemas.microsoft.com/office/drawing/2018/hyperlinkcolor" val="tx"/>
                    </a:ext>
                  </a:extLst>
                </a:hlinkClick>
              </a:rPr>
              <a:t>l</a:t>
            </a:r>
            <a:endParaRPr sz="1800">
              <a:latin typeface="Lato Light"/>
              <a:ea typeface="Lato Light"/>
              <a:cs typeface="Lato Light"/>
              <a:sym typeface="Lato Light"/>
            </a:endParaRPr>
          </a:p>
        </p:txBody>
      </p:sp>
      <p:pic>
        <p:nvPicPr>
          <p:cNvPr id="149" name="Google Shape;149;p30" descr="A group of people posing for a photo&#10;&#10;Description automatically generated"/>
          <p:cNvPicPr preferRelativeResize="0"/>
          <p:nvPr/>
        </p:nvPicPr>
        <p:blipFill rotWithShape="1">
          <a:blip r:embed="rId7">
            <a:alphaModFix/>
          </a:blip>
          <a:srcRect/>
          <a:stretch/>
        </p:blipFill>
        <p:spPr>
          <a:xfrm>
            <a:off x="6257581" y="1403273"/>
            <a:ext cx="5401937" cy="4051453"/>
          </a:xfrm>
          <a:prstGeom prst="rect">
            <a:avLst/>
          </a:prstGeom>
          <a:noFill/>
          <a:ln>
            <a:noFill/>
          </a:ln>
        </p:spPr>
      </p:pic>
      <p:sp>
        <p:nvSpPr>
          <p:cNvPr id="150" name="Google Shape;150;p30"/>
          <p:cNvSpPr/>
          <p:nvPr/>
        </p:nvSpPr>
        <p:spPr>
          <a:xfrm rot="10800000">
            <a:off x="3799244" y="4893221"/>
            <a:ext cx="2842352" cy="1377108"/>
          </a:xfrm>
          <a:prstGeom prst="wedgeEllipseCallout">
            <a:avLst>
              <a:gd name="adj1" fmla="val -40748"/>
              <a:gd name="adj2" fmla="val 11230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1" name="Google Shape;151;p30"/>
          <p:cNvSpPr txBox="1"/>
          <p:nvPr/>
        </p:nvSpPr>
        <p:spPr>
          <a:xfrm>
            <a:off x="3939709" y="5120110"/>
            <a:ext cx="2561423"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 sz="1800" b="0" i="0" u="none" strike="noStrike" cap="none">
                <a:solidFill>
                  <a:srgbClr val="000000"/>
                </a:solidFill>
                <a:latin typeface="Lato"/>
                <a:ea typeface="Lato"/>
                <a:cs typeface="Lato"/>
                <a:sym typeface="Lato"/>
              </a:rPr>
              <a:t>We look forward to receiving your application!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1"/>
          <p:cNvSpPr txBox="1">
            <a:spLocks noGrp="1"/>
          </p:cNvSpPr>
          <p:nvPr>
            <p:ph type="title"/>
          </p:nvPr>
        </p:nvSpPr>
        <p:spPr>
          <a:xfrm>
            <a:off x="496677" y="495755"/>
            <a:ext cx="10515600"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00000"/>
              <a:buFont typeface="Helvetica Neue"/>
              <a:buNone/>
            </a:pPr>
            <a:r>
              <a:rPr lang="es-ES"/>
              <a:t>Introduction</a:t>
            </a:r>
            <a:endParaRPr/>
          </a:p>
        </p:txBody>
      </p:sp>
      <p:sp>
        <p:nvSpPr>
          <p:cNvPr id="37" name="Google Shape;37;p1"/>
          <p:cNvSpPr txBox="1">
            <a:spLocks noGrp="1"/>
          </p:cNvSpPr>
          <p:nvPr>
            <p:ph type="body" idx="1"/>
          </p:nvPr>
        </p:nvSpPr>
        <p:spPr>
          <a:xfrm>
            <a:off x="496677" y="1520672"/>
            <a:ext cx="7155910" cy="3992400"/>
          </a:xfrm>
          <a:prstGeom prst="rect">
            <a:avLst/>
          </a:prstGeom>
          <a:noFill/>
          <a:ln>
            <a:noFill/>
          </a:ln>
        </p:spPr>
        <p:txBody>
          <a:bodyPr spcFirstLastPara="1" wrap="square" lIns="91425" tIns="45700" rIns="91425" bIns="45700" anchor="t" anchorCtr="0">
            <a:noAutofit/>
          </a:bodyPr>
          <a:lstStyle/>
          <a:p>
            <a:pPr marL="228600" lvl="0" indent="-139700" algn="l" rtl="0">
              <a:lnSpc>
                <a:spcPct val="100000"/>
              </a:lnSpc>
              <a:spcBef>
                <a:spcPts val="0"/>
              </a:spcBef>
              <a:spcAft>
                <a:spcPts val="0"/>
              </a:spcAft>
              <a:buClr>
                <a:srgbClr val="333333"/>
              </a:buClr>
              <a:buSzPts val="1400"/>
              <a:buNone/>
            </a:pPr>
            <a:r>
              <a:rPr lang="es-ES" sz="1600">
                <a:solidFill>
                  <a:schemeClr val="dk1"/>
                </a:solidFill>
                <a:latin typeface="Lato"/>
                <a:ea typeface="Lato"/>
                <a:cs typeface="Lato"/>
                <a:sym typeface="Lato"/>
              </a:rPr>
              <a:t>The ProBleu funding scheme supports primary and secondary schools in working with children, youth, and the wider school community in the education of the sustainability and protection of marine and freshwater ecosystems.</a:t>
            </a:r>
            <a:endParaRPr sz="1600">
              <a:solidFill>
                <a:schemeClr val="dk1"/>
              </a:solidFill>
              <a:latin typeface="Lato"/>
              <a:ea typeface="Lato"/>
              <a:cs typeface="Lato"/>
              <a:sym typeface="Lato"/>
            </a:endParaRPr>
          </a:p>
          <a:p>
            <a:pPr marL="228600" lvl="0" indent="-139700" algn="l" rtl="0">
              <a:lnSpc>
                <a:spcPct val="100000"/>
              </a:lnSpc>
              <a:spcBef>
                <a:spcPts val="0"/>
              </a:spcBef>
              <a:spcAft>
                <a:spcPts val="0"/>
              </a:spcAft>
              <a:buClr>
                <a:srgbClr val="333333"/>
              </a:buClr>
              <a:buSzPts val="1400"/>
              <a:buNone/>
            </a:pPr>
            <a:endParaRPr sz="1600">
              <a:solidFill>
                <a:schemeClr val="dk1"/>
              </a:solidFill>
              <a:latin typeface="Lato"/>
              <a:ea typeface="Lato"/>
              <a:cs typeface="Lato"/>
              <a:sym typeface="Lato"/>
            </a:endParaRPr>
          </a:p>
          <a:p>
            <a:pPr marL="228600" lvl="0" indent="-139700" algn="l" rtl="0">
              <a:lnSpc>
                <a:spcPct val="100000"/>
              </a:lnSpc>
              <a:spcBef>
                <a:spcPts val="0"/>
              </a:spcBef>
              <a:spcAft>
                <a:spcPts val="0"/>
              </a:spcAft>
              <a:buClr>
                <a:srgbClr val="333333"/>
              </a:buClr>
              <a:buSzPts val="1400"/>
              <a:buNone/>
            </a:pPr>
            <a:r>
              <a:rPr lang="es-ES" sz="1600">
                <a:solidFill>
                  <a:schemeClr val="dk1"/>
                </a:solidFill>
                <a:latin typeface="Lato"/>
                <a:ea typeface="Lato"/>
                <a:cs typeface="Lato"/>
                <a:sym typeface="Lato"/>
              </a:rPr>
              <a:t>ProBleu takes an active role in supporting schools, providing the necessary funding for ocean and freshwater literacy projects.</a:t>
            </a:r>
            <a:endParaRPr/>
          </a:p>
          <a:p>
            <a:pPr marL="228600" lvl="0" indent="-139700" algn="l" rtl="0">
              <a:lnSpc>
                <a:spcPct val="100000"/>
              </a:lnSpc>
              <a:spcBef>
                <a:spcPts val="0"/>
              </a:spcBef>
              <a:spcAft>
                <a:spcPts val="0"/>
              </a:spcAft>
              <a:buClr>
                <a:srgbClr val="333333"/>
              </a:buClr>
              <a:buSzPts val="1400"/>
              <a:buNone/>
            </a:pPr>
            <a:endParaRPr sz="1600">
              <a:solidFill>
                <a:schemeClr val="dk1"/>
              </a:solidFill>
              <a:latin typeface="Lato"/>
              <a:ea typeface="Lato"/>
              <a:cs typeface="Lato"/>
              <a:sym typeface="Lato"/>
            </a:endParaRPr>
          </a:p>
          <a:p>
            <a:pPr marL="228600" lvl="0" indent="-139700" algn="l" rtl="0">
              <a:lnSpc>
                <a:spcPct val="100000"/>
              </a:lnSpc>
              <a:spcBef>
                <a:spcPts val="0"/>
              </a:spcBef>
              <a:spcAft>
                <a:spcPts val="0"/>
              </a:spcAft>
              <a:buClr>
                <a:srgbClr val="333333"/>
              </a:buClr>
              <a:buSzPts val="1400"/>
              <a:buNone/>
            </a:pPr>
            <a:r>
              <a:rPr lang="es-ES" sz="1600" b="1">
                <a:solidFill>
                  <a:schemeClr val="dk1"/>
                </a:solidFill>
                <a:latin typeface="Lato"/>
                <a:ea typeface="Lato"/>
                <a:cs typeface="Lato"/>
                <a:sym typeface="Lato"/>
              </a:rPr>
              <a:t>ProBleu projects:</a:t>
            </a:r>
            <a:endParaRPr/>
          </a:p>
          <a:p>
            <a:pPr marL="546100" lvl="0" indent="-457200" algn="l" rtl="0">
              <a:lnSpc>
                <a:spcPct val="100000"/>
              </a:lnSpc>
              <a:spcBef>
                <a:spcPts val="0"/>
              </a:spcBef>
              <a:spcAft>
                <a:spcPts val="0"/>
              </a:spcAft>
              <a:buClr>
                <a:srgbClr val="333333"/>
              </a:buClr>
              <a:buSzPts val="1400"/>
              <a:buFont typeface="Courier New"/>
              <a:buChar char="o"/>
            </a:pPr>
            <a:r>
              <a:rPr lang="es-ES" sz="1600">
                <a:solidFill>
                  <a:schemeClr val="dk1"/>
                </a:solidFill>
                <a:latin typeface="Lato"/>
                <a:ea typeface="Lato"/>
                <a:cs typeface="Lato"/>
                <a:sym typeface="Lato"/>
              </a:rPr>
              <a:t>engage students, teachers, school leaders and the wider school community in pursuing ocean and water literacy and sustainability;</a:t>
            </a:r>
            <a:endParaRPr/>
          </a:p>
          <a:p>
            <a:pPr marL="546100" lvl="0" indent="-457200" algn="l" rtl="0">
              <a:lnSpc>
                <a:spcPct val="100000"/>
              </a:lnSpc>
              <a:spcBef>
                <a:spcPts val="0"/>
              </a:spcBef>
              <a:spcAft>
                <a:spcPts val="0"/>
              </a:spcAft>
              <a:buClr>
                <a:srgbClr val="333333"/>
              </a:buClr>
              <a:buSzPts val="1400"/>
              <a:buFont typeface="Courier New"/>
              <a:buChar char="o"/>
            </a:pPr>
            <a:r>
              <a:rPr lang="es-ES" sz="1600">
                <a:solidFill>
                  <a:schemeClr val="dk1"/>
                </a:solidFill>
                <a:latin typeface="Lato"/>
                <a:ea typeface="Lato"/>
                <a:cs typeface="Lato"/>
                <a:sym typeface="Lato"/>
              </a:rPr>
              <a:t>develop and implement ideas that contribute to achieving the objectives of restoring the ocean and waters;</a:t>
            </a:r>
            <a:endParaRPr/>
          </a:p>
          <a:p>
            <a:pPr marL="546100" lvl="0" indent="-457200" algn="l" rtl="0">
              <a:lnSpc>
                <a:spcPct val="100000"/>
              </a:lnSpc>
              <a:spcBef>
                <a:spcPts val="0"/>
              </a:spcBef>
              <a:spcAft>
                <a:spcPts val="0"/>
              </a:spcAft>
              <a:buClr>
                <a:srgbClr val="333333"/>
              </a:buClr>
              <a:buSzPts val="1400"/>
              <a:buFont typeface="Courier New"/>
              <a:buChar char="o"/>
            </a:pPr>
            <a:r>
              <a:rPr lang="es-ES" sz="1600">
                <a:solidFill>
                  <a:schemeClr val="dk1"/>
                </a:solidFill>
                <a:latin typeface="Lato"/>
                <a:ea typeface="Lato"/>
                <a:cs typeface="Lato"/>
                <a:sym typeface="Lato"/>
              </a:rPr>
              <a:t>are used for the school to join the </a:t>
            </a:r>
            <a:r>
              <a:rPr lang="es-ES" sz="1600" i="1">
                <a:solidFill>
                  <a:schemeClr val="dk1"/>
                </a:solidFill>
                <a:latin typeface="Lato"/>
                <a:ea typeface="Lato"/>
                <a:cs typeface="Lato"/>
                <a:sym typeface="Lato"/>
              </a:rPr>
              <a:t>Network of European Blue Schools</a:t>
            </a:r>
            <a:r>
              <a:rPr lang="es-ES" sz="1600">
                <a:solidFill>
                  <a:schemeClr val="dk1"/>
                </a:solidFill>
                <a:latin typeface="Lato"/>
                <a:ea typeface="Lato"/>
                <a:cs typeface="Lato"/>
                <a:sym typeface="Lato"/>
              </a:rPr>
              <a:t>. </a:t>
            </a:r>
            <a:br>
              <a:rPr lang="es-ES" sz="1600">
                <a:solidFill>
                  <a:schemeClr val="dk1"/>
                </a:solidFill>
                <a:latin typeface="Lato"/>
                <a:ea typeface="Lato"/>
                <a:cs typeface="Lato"/>
                <a:sym typeface="Lato"/>
              </a:rPr>
            </a:br>
            <a:endParaRPr sz="1600">
              <a:solidFill>
                <a:schemeClr val="dk1"/>
              </a:solidFill>
              <a:latin typeface="Lato"/>
              <a:ea typeface="Lato"/>
              <a:cs typeface="Lato"/>
              <a:sym typeface="Lato"/>
            </a:endParaRPr>
          </a:p>
        </p:txBody>
      </p:sp>
      <p:sp>
        <p:nvSpPr>
          <p:cNvPr id="38" name="Google Shape;38;p1"/>
          <p:cNvSpPr/>
          <p:nvPr/>
        </p:nvSpPr>
        <p:spPr>
          <a:xfrm>
            <a:off x="0" y="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9" name="Google Shape;39;p1" descr="A group of people wearing scuba gear in the water&#10;&#10;Description automatically generated"/>
          <p:cNvPicPr preferRelativeResize="0"/>
          <p:nvPr/>
        </p:nvPicPr>
        <p:blipFill rotWithShape="1">
          <a:blip r:embed="rId3">
            <a:alphaModFix/>
          </a:blip>
          <a:srcRect/>
          <a:stretch/>
        </p:blipFill>
        <p:spPr>
          <a:xfrm>
            <a:off x="7691229" y="1512621"/>
            <a:ext cx="4065153" cy="3048865"/>
          </a:xfrm>
          <a:prstGeom prst="rect">
            <a:avLst/>
          </a:prstGeom>
          <a:noFill/>
          <a:ln>
            <a:noFill/>
          </a:ln>
        </p:spPr>
      </p:pic>
      <p:pic>
        <p:nvPicPr>
          <p:cNvPr id="40" name="Google Shape;40;p1" descr="A blue and green background with white text&#10;&#10;Description automatically generated"/>
          <p:cNvPicPr preferRelativeResize="0"/>
          <p:nvPr/>
        </p:nvPicPr>
        <p:blipFill rotWithShape="1">
          <a:blip r:embed="rId4">
            <a:alphaModFix/>
          </a:blip>
          <a:srcRect/>
          <a:stretch/>
        </p:blipFill>
        <p:spPr>
          <a:xfrm>
            <a:off x="7691229" y="4345559"/>
            <a:ext cx="4065154" cy="9715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838200" y="488879"/>
            <a:ext cx="10515600"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00000"/>
              <a:buFont typeface="Helvetica Neue"/>
              <a:buNone/>
            </a:pPr>
            <a:r>
              <a:rPr lang="es-ES"/>
              <a:t>Introduction</a:t>
            </a:r>
            <a:endParaRPr/>
          </a:p>
        </p:txBody>
      </p:sp>
      <p:sp>
        <p:nvSpPr>
          <p:cNvPr id="46" name="Google Shape;46;p16"/>
          <p:cNvSpPr txBox="1">
            <a:spLocks noGrp="1"/>
          </p:cNvSpPr>
          <p:nvPr>
            <p:ph type="body" idx="1"/>
          </p:nvPr>
        </p:nvSpPr>
        <p:spPr>
          <a:xfrm>
            <a:off x="838200" y="1355182"/>
            <a:ext cx="6945351" cy="4706794"/>
          </a:xfrm>
          <a:prstGeom prst="rect">
            <a:avLst/>
          </a:prstGeom>
          <a:noFill/>
          <a:ln>
            <a:noFill/>
          </a:ln>
        </p:spPr>
        <p:txBody>
          <a:bodyPr spcFirstLastPara="1" wrap="square" lIns="91425" tIns="45700" rIns="91425" bIns="45700" anchor="t" anchorCtr="0">
            <a:noAutofit/>
          </a:bodyPr>
          <a:lstStyle/>
          <a:p>
            <a:pPr marL="228600" lvl="0" indent="-139700" algn="l" rtl="0">
              <a:lnSpc>
                <a:spcPct val="100000"/>
              </a:lnSpc>
              <a:spcBef>
                <a:spcPts val="0"/>
              </a:spcBef>
              <a:spcAft>
                <a:spcPts val="0"/>
              </a:spcAft>
              <a:buClr>
                <a:srgbClr val="333333"/>
              </a:buClr>
              <a:buSzPts val="1400"/>
              <a:buNone/>
            </a:pPr>
            <a:r>
              <a:rPr lang="es-ES" sz="1600" b="1">
                <a:solidFill>
                  <a:schemeClr val="dk1"/>
                </a:solidFill>
                <a:latin typeface="Lato"/>
                <a:ea typeface="Lato"/>
                <a:cs typeface="Lato"/>
                <a:sym typeface="Lato"/>
              </a:rPr>
              <a:t>ProBleu </a:t>
            </a:r>
            <a:r>
              <a:rPr lang="es-ES" sz="1600" b="1" err="1">
                <a:solidFill>
                  <a:schemeClr val="dk1"/>
                </a:solidFill>
                <a:latin typeface="Lato"/>
                <a:ea typeface="Lato"/>
                <a:cs typeface="Lato"/>
                <a:sym typeface="Lato"/>
              </a:rPr>
              <a:t>aims</a:t>
            </a:r>
            <a:endParaRPr/>
          </a:p>
          <a:p>
            <a:pPr marL="374650" lvl="0" indent="-285750" algn="l" rtl="0">
              <a:lnSpc>
                <a:spcPct val="100000"/>
              </a:lnSpc>
              <a:spcBef>
                <a:spcPts val="0"/>
              </a:spcBef>
              <a:spcAft>
                <a:spcPts val="0"/>
              </a:spcAft>
              <a:buClr>
                <a:srgbClr val="333333"/>
              </a:buClr>
              <a:buSzPts val="1400"/>
              <a:buFont typeface="Courier New"/>
              <a:buChar char="o"/>
            </a:pPr>
            <a:r>
              <a:rPr lang="es-ES" sz="1600" b="0" i="0" u="none" strike="noStrike" err="1">
                <a:solidFill>
                  <a:schemeClr val="dk1"/>
                </a:solidFill>
                <a:latin typeface="Lato"/>
                <a:ea typeface="Lato"/>
                <a:cs typeface="Lato"/>
                <a:sym typeface="Lato"/>
              </a:rPr>
              <a:t>To</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increase</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water</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literacy</a:t>
            </a:r>
            <a:r>
              <a:rPr lang="es-ES" sz="1600" b="0" i="0" u="none" strike="noStrike">
                <a:solidFill>
                  <a:schemeClr val="dk1"/>
                </a:solidFill>
                <a:latin typeface="Lato"/>
                <a:ea typeface="Lato"/>
                <a:cs typeface="Lato"/>
                <a:sym typeface="Lato"/>
              </a:rPr>
              <a:t> in </a:t>
            </a:r>
            <a:r>
              <a:rPr lang="es-ES" sz="1600" b="0" i="0" u="none" strike="noStrike" err="1">
                <a:solidFill>
                  <a:schemeClr val="dk1"/>
                </a:solidFill>
                <a:latin typeface="Lato"/>
                <a:ea typeface="Lato"/>
                <a:cs typeface="Lato"/>
                <a:sym typeface="Lato"/>
              </a:rPr>
              <a:t>primary</a:t>
            </a:r>
            <a:r>
              <a:rPr lang="es-ES" sz="1600" b="0" i="0" u="none" strike="noStrike">
                <a:solidFill>
                  <a:schemeClr val="dk1"/>
                </a:solidFill>
                <a:latin typeface="Lato"/>
                <a:ea typeface="Lato"/>
                <a:cs typeface="Lato"/>
                <a:sym typeface="Lato"/>
              </a:rPr>
              <a:t> and </a:t>
            </a:r>
            <a:r>
              <a:rPr lang="es-ES" sz="1600" b="0" i="0" u="none" strike="noStrike" err="1">
                <a:solidFill>
                  <a:schemeClr val="dk1"/>
                </a:solidFill>
                <a:latin typeface="Lato"/>
                <a:ea typeface="Lato"/>
                <a:cs typeface="Lato"/>
                <a:sym typeface="Lato"/>
              </a:rPr>
              <a:t>secondary</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schools</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across</a:t>
            </a:r>
            <a:r>
              <a:rPr lang="es-ES" sz="1600" b="0" i="0" u="none" strike="noStrike">
                <a:solidFill>
                  <a:schemeClr val="dk1"/>
                </a:solidFill>
                <a:latin typeface="Lato"/>
                <a:ea typeface="Lato"/>
                <a:cs typeface="Lato"/>
                <a:sym typeface="Lato"/>
              </a:rPr>
              <a:t> 44 </a:t>
            </a:r>
            <a:r>
              <a:rPr lang="es-ES" sz="1600" b="0" i="0" u="none" strike="noStrike" err="1">
                <a:solidFill>
                  <a:schemeClr val="dk1"/>
                </a:solidFill>
                <a:latin typeface="Lato"/>
                <a:ea typeface="Lato"/>
                <a:cs typeface="Lato"/>
                <a:sym typeface="Lato"/>
              </a:rPr>
              <a:t>countries</a:t>
            </a:r>
            <a:endParaRPr sz="1600">
              <a:solidFill>
                <a:schemeClr val="dk1"/>
              </a:solidFill>
              <a:latin typeface="Lato"/>
              <a:ea typeface="Lato"/>
              <a:cs typeface="Lato"/>
              <a:sym typeface="Lato"/>
            </a:endParaRPr>
          </a:p>
          <a:p>
            <a:pPr marL="374650" lvl="0" indent="-285750" algn="l" rtl="0">
              <a:lnSpc>
                <a:spcPct val="100000"/>
              </a:lnSpc>
              <a:spcBef>
                <a:spcPts val="0"/>
              </a:spcBef>
              <a:spcAft>
                <a:spcPts val="0"/>
              </a:spcAft>
              <a:buSzPts val="1400"/>
              <a:buFont typeface="Courier New"/>
              <a:buChar char="o"/>
            </a:pPr>
            <a:r>
              <a:rPr lang="es-ES" sz="1600" err="1">
                <a:solidFill>
                  <a:schemeClr val="dk1"/>
                </a:solidFill>
                <a:latin typeface="Lato"/>
                <a:ea typeface="Lato"/>
                <a:cs typeface="Lato"/>
                <a:sym typeface="Lato"/>
              </a:rPr>
              <a:t>T</a:t>
            </a:r>
            <a:r>
              <a:rPr lang="es-ES" sz="1600" b="0" i="0" u="none" strike="noStrike" err="1">
                <a:solidFill>
                  <a:schemeClr val="dk1"/>
                </a:solidFill>
                <a:latin typeface="Lato"/>
                <a:ea typeface="Lato"/>
                <a:cs typeface="Lato"/>
                <a:sym typeface="Lato"/>
              </a:rPr>
              <a:t>o</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raise</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awareness</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of</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water</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issues</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among</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young</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people</a:t>
            </a:r>
            <a:r>
              <a:rPr lang="es-ES" sz="1600" b="0" i="0" u="none" strike="noStrike">
                <a:solidFill>
                  <a:schemeClr val="dk1"/>
                </a:solidFill>
                <a:latin typeface="Lato"/>
                <a:ea typeface="Lato"/>
                <a:cs typeface="Lato"/>
                <a:sym typeface="Lato"/>
              </a:rPr>
              <a:t> and </a:t>
            </a:r>
            <a:r>
              <a:rPr lang="es-ES" sz="1600" b="0" i="0" u="none" strike="noStrike" err="1">
                <a:solidFill>
                  <a:schemeClr val="dk1"/>
                </a:solidFill>
                <a:latin typeface="Lato"/>
                <a:ea typeface="Lato"/>
                <a:cs typeface="Lato"/>
                <a:sym typeface="Lato"/>
              </a:rPr>
              <a:t>to</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empower</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them</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to</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take</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action</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to</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protect</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water</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resources</a:t>
            </a:r>
            <a:endParaRPr sz="1600">
              <a:solidFill>
                <a:schemeClr val="dk1"/>
              </a:solidFill>
              <a:latin typeface="Lato"/>
              <a:ea typeface="Lato"/>
              <a:cs typeface="Lato"/>
              <a:sym typeface="Lato"/>
            </a:endParaRPr>
          </a:p>
          <a:p>
            <a:pPr marL="374650" lvl="0" indent="-285750" algn="l" rtl="0">
              <a:lnSpc>
                <a:spcPct val="100000"/>
              </a:lnSpc>
              <a:spcBef>
                <a:spcPts val="0"/>
              </a:spcBef>
              <a:spcAft>
                <a:spcPts val="0"/>
              </a:spcAft>
              <a:buClr>
                <a:srgbClr val="333333"/>
              </a:buClr>
              <a:buSzPts val="1400"/>
              <a:buFont typeface="Courier New"/>
              <a:buChar char="o"/>
            </a:pPr>
            <a:r>
              <a:rPr lang="es-ES" sz="1600" err="1">
                <a:solidFill>
                  <a:schemeClr val="dk1"/>
                </a:solidFill>
                <a:latin typeface="Lato"/>
                <a:ea typeface="Lato"/>
                <a:cs typeface="Lato"/>
                <a:sym typeface="Lato"/>
              </a:rPr>
              <a:t>T</a:t>
            </a:r>
            <a:r>
              <a:rPr lang="es-ES" sz="1600" b="0" i="0" u="none" strike="noStrike" err="1">
                <a:solidFill>
                  <a:schemeClr val="dk1"/>
                </a:solidFill>
                <a:latin typeface="Lato"/>
                <a:ea typeface="Lato"/>
                <a:cs typeface="Lato"/>
                <a:sym typeface="Lato"/>
              </a:rPr>
              <a:t>o</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give</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schools</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the</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financial</a:t>
            </a:r>
            <a:r>
              <a:rPr lang="es-ES" sz="1600" b="0" i="0" u="none" strike="noStrike">
                <a:solidFill>
                  <a:schemeClr val="dk1"/>
                </a:solidFill>
                <a:latin typeface="Lato"/>
                <a:ea typeface="Lato"/>
                <a:cs typeface="Lato"/>
                <a:sym typeface="Lato"/>
              </a:rPr>
              <a:t> and </a:t>
            </a:r>
            <a:r>
              <a:rPr lang="es-ES" sz="1600" b="0" i="0" u="none" strike="noStrike" err="1">
                <a:solidFill>
                  <a:schemeClr val="dk1"/>
                </a:solidFill>
                <a:latin typeface="Lato"/>
                <a:ea typeface="Lato"/>
                <a:cs typeface="Lato"/>
                <a:sym typeface="Lato"/>
              </a:rPr>
              <a:t>educational</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support</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they</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might</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need</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to</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deliver</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such</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projects</a:t>
            </a:r>
            <a:endParaRPr/>
          </a:p>
          <a:p>
            <a:pPr marL="374650" lvl="0" indent="-196850" algn="l" rtl="0">
              <a:lnSpc>
                <a:spcPct val="100000"/>
              </a:lnSpc>
              <a:spcBef>
                <a:spcPts val="0"/>
              </a:spcBef>
              <a:spcAft>
                <a:spcPts val="0"/>
              </a:spcAft>
              <a:buClr>
                <a:srgbClr val="333333"/>
              </a:buClr>
              <a:buSzPts val="1400"/>
              <a:buFont typeface="Courier New"/>
              <a:buNone/>
            </a:pPr>
            <a:endParaRPr sz="1600">
              <a:solidFill>
                <a:schemeClr val="dk1"/>
              </a:solidFill>
              <a:latin typeface="Lato"/>
              <a:ea typeface="Lato"/>
              <a:cs typeface="Lato"/>
              <a:sym typeface="Lato"/>
            </a:endParaRPr>
          </a:p>
          <a:p>
            <a:pPr marL="88900" lvl="0" indent="0" algn="l" rtl="0">
              <a:lnSpc>
                <a:spcPct val="100000"/>
              </a:lnSpc>
              <a:spcBef>
                <a:spcPts val="0"/>
              </a:spcBef>
              <a:spcAft>
                <a:spcPts val="0"/>
              </a:spcAft>
              <a:buClr>
                <a:srgbClr val="333333"/>
              </a:buClr>
              <a:buSzPts val="1400"/>
              <a:buNone/>
            </a:pPr>
            <a:r>
              <a:rPr lang="es-ES" sz="1600">
                <a:solidFill>
                  <a:schemeClr val="dk1"/>
                </a:solidFill>
                <a:latin typeface="Lato"/>
                <a:ea typeface="Lato"/>
                <a:cs typeface="Lato"/>
                <a:sym typeface="Lato"/>
              </a:rPr>
              <a:t>ProBleu</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seeks</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to</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create</a:t>
            </a:r>
            <a:r>
              <a:rPr lang="es-ES" sz="1600" b="0" i="0" u="none" strike="noStrike">
                <a:solidFill>
                  <a:schemeClr val="dk1"/>
                </a:solidFill>
                <a:latin typeface="Lato"/>
                <a:ea typeface="Lato"/>
                <a:cs typeface="Lato"/>
                <a:sym typeface="Lato"/>
              </a:rPr>
              <a:t> a </a:t>
            </a:r>
            <a:r>
              <a:rPr lang="es-ES" sz="1600" b="0" i="0" u="none" strike="noStrike" err="1">
                <a:solidFill>
                  <a:schemeClr val="dk1"/>
                </a:solidFill>
                <a:latin typeface="Lato"/>
                <a:ea typeface="Lato"/>
                <a:cs typeface="Lato"/>
                <a:sym typeface="Lato"/>
              </a:rPr>
              <a:t>sense</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of</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stewardship</a:t>
            </a:r>
            <a:r>
              <a:rPr lang="es-ES" sz="1600" b="0" i="0" u="none" strike="noStrike">
                <a:solidFill>
                  <a:schemeClr val="dk1"/>
                </a:solidFill>
                <a:latin typeface="Lato"/>
                <a:ea typeface="Lato"/>
                <a:cs typeface="Lato"/>
                <a:sym typeface="Lato"/>
              </a:rPr>
              <a:t> and </a:t>
            </a:r>
            <a:r>
              <a:rPr lang="es-ES" sz="1600" b="0" i="0" u="none" strike="noStrike" err="1">
                <a:solidFill>
                  <a:schemeClr val="dk1"/>
                </a:solidFill>
                <a:latin typeface="Lato"/>
                <a:ea typeface="Lato"/>
                <a:cs typeface="Lato"/>
                <a:sym typeface="Lato"/>
              </a:rPr>
              <a:t>responsibility</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towards</a:t>
            </a:r>
            <a:r>
              <a:rPr lang="es-ES" sz="1600" b="0" i="0" u="none" strike="noStrike">
                <a:solidFill>
                  <a:schemeClr val="dk1"/>
                </a:solidFill>
                <a:latin typeface="Lato"/>
                <a:ea typeface="Lato"/>
                <a:cs typeface="Lato"/>
                <a:sym typeface="Lato"/>
              </a:rPr>
              <a:t> local </a:t>
            </a:r>
            <a:r>
              <a:rPr lang="es-ES" sz="1600" b="0" i="0" u="none" strike="noStrike" err="1">
                <a:solidFill>
                  <a:schemeClr val="dk1"/>
                </a:solidFill>
                <a:latin typeface="Lato"/>
                <a:ea typeface="Lato"/>
                <a:cs typeface="Lato"/>
                <a:sym typeface="Lato"/>
              </a:rPr>
              <a:t>environments</a:t>
            </a:r>
            <a:r>
              <a:rPr lang="es-ES" sz="1600" b="0" i="0" u="none" strike="noStrike">
                <a:solidFill>
                  <a:schemeClr val="dk1"/>
                </a:solidFill>
                <a:latin typeface="Lato"/>
                <a:ea typeface="Lato"/>
                <a:cs typeface="Lato"/>
                <a:sym typeface="Lato"/>
              </a:rPr>
              <a:t> and </a:t>
            </a:r>
            <a:r>
              <a:rPr lang="es-ES" sz="1600" b="0" i="0" u="none" strike="noStrike" err="1">
                <a:solidFill>
                  <a:schemeClr val="dk1"/>
                </a:solidFill>
                <a:latin typeface="Lato"/>
                <a:ea typeface="Lato"/>
                <a:cs typeface="Lato"/>
                <a:sym typeface="Lato"/>
              </a:rPr>
              <a:t>conservation</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By</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doing</a:t>
            </a:r>
            <a:r>
              <a:rPr lang="es-ES" sz="1600" b="0" i="0" u="none" strike="noStrike">
                <a:solidFill>
                  <a:schemeClr val="dk1"/>
                </a:solidFill>
                <a:latin typeface="Lato"/>
                <a:ea typeface="Lato"/>
                <a:cs typeface="Lato"/>
                <a:sym typeface="Lato"/>
              </a:rPr>
              <a:t> so, ProBleu hopes </a:t>
            </a:r>
            <a:r>
              <a:rPr lang="es-ES" sz="1600" b="0" i="0" u="none" strike="noStrike" err="1">
                <a:solidFill>
                  <a:schemeClr val="dk1"/>
                </a:solidFill>
                <a:latin typeface="Lato"/>
                <a:ea typeface="Lato"/>
                <a:cs typeface="Lato"/>
                <a:sym typeface="Lato"/>
              </a:rPr>
              <a:t>to</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foster</a:t>
            </a:r>
            <a:r>
              <a:rPr lang="es-ES" sz="1600" b="0" i="0" u="none" strike="noStrike">
                <a:solidFill>
                  <a:schemeClr val="dk1"/>
                </a:solidFill>
                <a:latin typeface="Lato"/>
                <a:ea typeface="Lato"/>
                <a:cs typeface="Lato"/>
                <a:sym typeface="Lato"/>
              </a:rPr>
              <a:t> a global culture </a:t>
            </a:r>
            <a:r>
              <a:rPr lang="es-ES" sz="1600" b="0" i="0" u="none" strike="noStrike" err="1">
                <a:solidFill>
                  <a:schemeClr val="dk1"/>
                </a:solidFill>
                <a:latin typeface="Lato"/>
                <a:ea typeface="Lato"/>
                <a:cs typeface="Lato"/>
                <a:sym typeface="Lato"/>
              </a:rPr>
              <a:t>of</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sustainability</a:t>
            </a:r>
            <a:r>
              <a:rPr lang="es-ES" sz="1600" b="0" i="0" u="none" strike="noStrike">
                <a:solidFill>
                  <a:schemeClr val="dk1"/>
                </a:solidFill>
                <a:latin typeface="Lato"/>
                <a:ea typeface="Lato"/>
                <a:cs typeface="Lato"/>
                <a:sym typeface="Lato"/>
              </a:rPr>
              <a:t>.</a:t>
            </a:r>
            <a:endParaRPr/>
          </a:p>
          <a:p>
            <a:pPr marL="88900" lvl="0" indent="0" algn="l" rtl="0">
              <a:lnSpc>
                <a:spcPct val="100000"/>
              </a:lnSpc>
              <a:spcBef>
                <a:spcPts val="0"/>
              </a:spcBef>
              <a:spcAft>
                <a:spcPts val="0"/>
              </a:spcAft>
              <a:buClr>
                <a:srgbClr val="333333"/>
              </a:buClr>
              <a:buSzPts val="1400"/>
              <a:buNone/>
            </a:pPr>
            <a:endParaRPr sz="1600">
              <a:solidFill>
                <a:schemeClr val="dk1"/>
              </a:solidFill>
              <a:latin typeface="Lato"/>
              <a:ea typeface="Lato"/>
              <a:cs typeface="Lato"/>
              <a:sym typeface="Lato"/>
            </a:endParaRPr>
          </a:p>
          <a:p>
            <a:pPr marL="88900" lvl="0" indent="0" algn="l" rtl="0">
              <a:lnSpc>
                <a:spcPct val="100000"/>
              </a:lnSpc>
              <a:spcBef>
                <a:spcPts val="0"/>
              </a:spcBef>
              <a:spcAft>
                <a:spcPts val="0"/>
              </a:spcAft>
              <a:buSzPts val="1400"/>
              <a:buNone/>
            </a:pPr>
            <a:r>
              <a:rPr lang="es-ES" sz="1600">
                <a:solidFill>
                  <a:schemeClr val="dk1"/>
                </a:solidFill>
                <a:latin typeface="Lato"/>
                <a:ea typeface="Lato"/>
                <a:cs typeface="Lato"/>
                <a:sym typeface="Lato"/>
              </a:rPr>
              <a:t>ProBleu</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will</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provide</a:t>
            </a:r>
            <a:r>
              <a:rPr lang="es-ES" sz="1600" b="0" i="0" u="none" strike="noStrike">
                <a:solidFill>
                  <a:schemeClr val="dk1"/>
                </a:solidFill>
                <a:latin typeface="Lato"/>
                <a:ea typeface="Lato"/>
                <a:cs typeface="Lato"/>
                <a:sym typeface="Lato"/>
              </a:rPr>
              <a:t> a </a:t>
            </a:r>
            <a:r>
              <a:rPr lang="es-ES" sz="1600" b="0" i="0" u="none" strike="noStrike" err="1">
                <a:solidFill>
                  <a:schemeClr val="dk1"/>
                </a:solidFill>
                <a:latin typeface="Lato"/>
                <a:ea typeface="Lato"/>
                <a:cs typeface="Lato"/>
                <a:sym typeface="Lato"/>
              </a:rPr>
              <a:t>repository</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of</a:t>
            </a:r>
            <a:r>
              <a:rPr lang="es-ES" sz="1600" b="0" i="0" u="none" strike="noStrike">
                <a:solidFill>
                  <a:schemeClr val="dk1"/>
                </a:solidFill>
                <a:latin typeface="Lato"/>
                <a:ea typeface="Lato"/>
                <a:cs typeface="Lato"/>
                <a:sym typeface="Lato"/>
              </a:rPr>
              <a:t> marine and </a:t>
            </a:r>
            <a:r>
              <a:rPr lang="es-ES" sz="1600" b="0" i="0" u="none" strike="noStrike" err="1">
                <a:solidFill>
                  <a:schemeClr val="dk1"/>
                </a:solidFill>
                <a:latin typeface="Lato"/>
                <a:ea typeface="Lato"/>
                <a:cs typeface="Lato"/>
                <a:sym typeface="Lato"/>
              </a:rPr>
              <a:t>freshwater</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education</a:t>
            </a:r>
            <a:r>
              <a:rPr lang="es-ES" sz="1600" b="0" i="0" u="none" strike="noStrike">
                <a:solidFill>
                  <a:schemeClr val="dk1"/>
                </a:solidFill>
                <a:latin typeface="Lato"/>
                <a:ea typeface="Lato"/>
                <a:cs typeface="Lato"/>
                <a:sym typeface="Lato"/>
              </a:rPr>
              <a:t> </a:t>
            </a:r>
            <a:r>
              <a:rPr lang="es-ES" sz="1600" b="0" i="0" u="none" strike="noStrike" err="1">
                <a:solidFill>
                  <a:schemeClr val="dk1"/>
                </a:solidFill>
                <a:latin typeface="Lato"/>
                <a:ea typeface="Lato"/>
                <a:cs typeface="Lato"/>
                <a:sym typeface="Lato"/>
              </a:rPr>
              <a:t>resources</a:t>
            </a:r>
            <a:r>
              <a:rPr lang="es-ES" sz="1600" b="0" i="0" u="none" strike="noStrike">
                <a:solidFill>
                  <a:schemeClr val="dk1"/>
                </a:solidFill>
                <a:latin typeface="Lato"/>
                <a:ea typeface="Lato"/>
                <a:cs typeface="Lato"/>
                <a:sym typeface="Lato"/>
              </a:rPr>
              <a:t>.  https://probleu.pml.space/en/</a:t>
            </a:r>
            <a:endParaRPr sz="1600">
              <a:solidFill>
                <a:schemeClr val="dk1"/>
              </a:solidFill>
              <a:latin typeface="Lato"/>
              <a:ea typeface="Lato"/>
              <a:cs typeface="Lato"/>
              <a:sym typeface="Lato"/>
            </a:endParaRPr>
          </a:p>
          <a:p>
            <a:pPr marL="88900" lvl="0" indent="0" algn="l" rtl="0">
              <a:lnSpc>
                <a:spcPct val="100000"/>
              </a:lnSpc>
              <a:spcBef>
                <a:spcPts val="0"/>
              </a:spcBef>
              <a:spcAft>
                <a:spcPts val="0"/>
              </a:spcAft>
              <a:buClr>
                <a:srgbClr val="333333"/>
              </a:buClr>
              <a:buSzPts val="1400"/>
              <a:buNone/>
            </a:pPr>
            <a:endParaRPr sz="1600">
              <a:solidFill>
                <a:schemeClr val="dk1"/>
              </a:solidFill>
              <a:latin typeface="Lato"/>
              <a:ea typeface="Lato"/>
              <a:cs typeface="Lato"/>
              <a:sym typeface="Lato"/>
            </a:endParaRPr>
          </a:p>
        </p:txBody>
      </p:sp>
      <p:sp>
        <p:nvSpPr>
          <p:cNvPr id="47" name="Google Shape;47;p16"/>
          <p:cNvSpPr txBox="1"/>
          <p:nvPr/>
        </p:nvSpPr>
        <p:spPr>
          <a:xfrm>
            <a:off x="3048918" y="3277866"/>
            <a:ext cx="60978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 name="Google Shape;48;p16"/>
          <p:cNvSpPr/>
          <p:nvPr/>
        </p:nvSpPr>
        <p:spPr>
          <a:xfrm>
            <a:off x="0" y="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9" name="Google Shape;49;p16"/>
          <p:cNvPicPr preferRelativeResize="0"/>
          <p:nvPr/>
        </p:nvPicPr>
        <p:blipFill rotWithShape="1">
          <a:blip r:embed="rId3">
            <a:alphaModFix/>
          </a:blip>
          <a:srcRect/>
          <a:stretch/>
        </p:blipFill>
        <p:spPr>
          <a:xfrm>
            <a:off x="8129703" y="1355182"/>
            <a:ext cx="3110726" cy="41476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7"/>
          <p:cNvSpPr txBox="1">
            <a:spLocks noGrp="1"/>
          </p:cNvSpPr>
          <p:nvPr>
            <p:ph type="title"/>
          </p:nvPr>
        </p:nvSpPr>
        <p:spPr>
          <a:xfrm>
            <a:off x="838200" y="416503"/>
            <a:ext cx="10515600"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00000"/>
              <a:buFont typeface="Helvetica Neue"/>
              <a:buNone/>
            </a:pPr>
            <a:r>
              <a:rPr lang="es-ES"/>
              <a:t>List of eligible countries</a:t>
            </a:r>
            <a:endParaRPr/>
          </a:p>
        </p:txBody>
      </p:sp>
      <p:sp>
        <p:nvSpPr>
          <p:cNvPr id="55" name="Google Shape;55;p17"/>
          <p:cNvSpPr/>
          <p:nvPr/>
        </p:nvSpPr>
        <p:spPr>
          <a:xfrm>
            <a:off x="0" y="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aphicFrame>
        <p:nvGraphicFramePr>
          <p:cNvPr id="56" name="Google Shape;56;p17"/>
          <p:cNvGraphicFramePr/>
          <p:nvPr/>
        </p:nvGraphicFramePr>
        <p:xfrm>
          <a:off x="838200" y="1520825"/>
          <a:ext cx="10515600" cy="3819475"/>
        </p:xfrm>
        <a:graphic>
          <a:graphicData uri="http://schemas.openxmlformats.org/drawingml/2006/table">
            <a:tbl>
              <a:tblPr>
                <a:noFill/>
                <a:tableStyleId>{2578D935-729A-4DFB-B3C7-1658F716CCFC}</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347225">
                <a:tc>
                  <a:txBody>
                    <a:bodyPr/>
                    <a:lstStyle/>
                    <a:p>
                      <a:pPr marL="0" marR="0" lvl="0" indent="0" algn="l" rtl="0">
                        <a:lnSpc>
                          <a:spcPct val="100000"/>
                        </a:lnSpc>
                        <a:spcBef>
                          <a:spcPts val="0"/>
                        </a:spcBef>
                        <a:spcAft>
                          <a:spcPts val="0"/>
                        </a:spcAft>
                        <a:buNone/>
                      </a:pPr>
                      <a:r>
                        <a:rPr lang="es-ES" sz="1800" u="none" strike="noStrike" cap="none"/>
                        <a:t>Albania </a:t>
                      </a:r>
                      <a:endParaRPr sz="1800" b="0" i="0" u="none" strike="noStrike" cap="none">
                        <a:solidFill>
                          <a:srgbClr val="000000"/>
                        </a:solidFill>
                        <a:latin typeface="Lato"/>
                        <a:ea typeface="Lato"/>
                        <a:cs typeface="Lato"/>
                        <a:sym typeface="Lato"/>
                      </a:endParaRPr>
                    </a:p>
                  </a:txBody>
                  <a:tcPr marL="744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Finland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Lithuania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Republic of Cyprus</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extLst>
                  <a:ext uri="{0D108BD9-81ED-4DB2-BD59-A6C34878D82A}">
                    <a16:rowId xmlns:a16="http://schemas.microsoft.com/office/drawing/2014/main" val="10000"/>
                  </a:ext>
                </a:extLst>
              </a:tr>
              <a:tr h="347225">
                <a:tc>
                  <a:txBody>
                    <a:bodyPr/>
                    <a:lstStyle/>
                    <a:p>
                      <a:pPr marL="0" marR="0" lvl="0" indent="0" algn="l" rtl="0">
                        <a:lnSpc>
                          <a:spcPct val="100000"/>
                        </a:lnSpc>
                        <a:spcBef>
                          <a:spcPts val="0"/>
                        </a:spcBef>
                        <a:spcAft>
                          <a:spcPts val="0"/>
                        </a:spcAft>
                        <a:buNone/>
                      </a:pPr>
                      <a:r>
                        <a:rPr lang="es-ES" sz="1800" u="none" strike="noStrike" cap="none"/>
                        <a:t>Armenia </a:t>
                      </a:r>
                      <a:endParaRPr sz="1800" b="0" i="0" u="none" strike="noStrike" cap="none">
                        <a:solidFill>
                          <a:srgbClr val="000000"/>
                        </a:solidFill>
                        <a:latin typeface="Lato"/>
                        <a:ea typeface="Lato"/>
                        <a:cs typeface="Lato"/>
                        <a:sym typeface="Lato"/>
                      </a:endParaRPr>
                    </a:p>
                  </a:txBody>
                  <a:tcPr marL="744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France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Luxembourg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Romania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extLst>
                  <a:ext uri="{0D108BD9-81ED-4DB2-BD59-A6C34878D82A}">
                    <a16:rowId xmlns:a16="http://schemas.microsoft.com/office/drawing/2014/main" val="10001"/>
                  </a:ext>
                </a:extLst>
              </a:tr>
              <a:tr h="347225">
                <a:tc>
                  <a:txBody>
                    <a:bodyPr/>
                    <a:lstStyle/>
                    <a:p>
                      <a:pPr marL="0" marR="0" lvl="0" indent="0" algn="l" rtl="0">
                        <a:lnSpc>
                          <a:spcPct val="100000"/>
                        </a:lnSpc>
                        <a:spcBef>
                          <a:spcPts val="0"/>
                        </a:spcBef>
                        <a:spcAft>
                          <a:spcPts val="0"/>
                        </a:spcAft>
                        <a:buNone/>
                      </a:pPr>
                      <a:r>
                        <a:rPr lang="es-ES" sz="1800" u="none" strike="noStrike" cap="none"/>
                        <a:t>Austria </a:t>
                      </a:r>
                      <a:endParaRPr sz="1800" b="0" i="0" u="none" strike="noStrike" cap="none">
                        <a:solidFill>
                          <a:srgbClr val="000000"/>
                        </a:solidFill>
                        <a:latin typeface="Lato"/>
                        <a:ea typeface="Lato"/>
                        <a:cs typeface="Lato"/>
                        <a:sym typeface="Lato"/>
                      </a:endParaRPr>
                    </a:p>
                  </a:txBody>
                  <a:tcPr marL="744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highlight>
                            <a:srgbClr val="FFFF00"/>
                          </a:highlight>
                        </a:rPr>
                        <a:t>Georgia </a:t>
                      </a:r>
                      <a:endParaRPr sz="1800" b="0" i="0" u="none" strike="noStrike" cap="none">
                        <a:solidFill>
                          <a:srgbClr val="000000"/>
                        </a:solidFill>
                        <a:highlight>
                          <a:srgbClr val="FFFF00"/>
                        </a:highlight>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Malta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Slovakia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extLst>
                  <a:ext uri="{0D108BD9-81ED-4DB2-BD59-A6C34878D82A}">
                    <a16:rowId xmlns:a16="http://schemas.microsoft.com/office/drawing/2014/main" val="10002"/>
                  </a:ext>
                </a:extLst>
              </a:tr>
              <a:tr h="347225">
                <a:tc>
                  <a:txBody>
                    <a:bodyPr/>
                    <a:lstStyle/>
                    <a:p>
                      <a:pPr marL="0" marR="0" lvl="0" indent="0" algn="l" rtl="0">
                        <a:lnSpc>
                          <a:spcPct val="100000"/>
                        </a:lnSpc>
                        <a:spcBef>
                          <a:spcPts val="0"/>
                        </a:spcBef>
                        <a:spcAft>
                          <a:spcPts val="0"/>
                        </a:spcAft>
                        <a:buNone/>
                      </a:pPr>
                      <a:r>
                        <a:rPr lang="es-ES" sz="1800" u="none" strike="noStrike" cap="none"/>
                        <a:t>Belgium </a:t>
                      </a:r>
                      <a:endParaRPr sz="1800" b="0" i="0" u="none" strike="noStrike" cap="none">
                        <a:solidFill>
                          <a:srgbClr val="000000"/>
                        </a:solidFill>
                        <a:latin typeface="Lato"/>
                        <a:ea typeface="Lato"/>
                        <a:cs typeface="Lato"/>
                        <a:sym typeface="Lato"/>
                      </a:endParaRPr>
                    </a:p>
                  </a:txBody>
                  <a:tcPr marL="744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Germany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Moldova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Slovenia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extLst>
                  <a:ext uri="{0D108BD9-81ED-4DB2-BD59-A6C34878D82A}">
                    <a16:rowId xmlns:a16="http://schemas.microsoft.com/office/drawing/2014/main" val="10003"/>
                  </a:ext>
                </a:extLst>
              </a:tr>
              <a:tr h="347225">
                <a:tc>
                  <a:txBody>
                    <a:bodyPr/>
                    <a:lstStyle/>
                    <a:p>
                      <a:pPr marL="0" marR="0" lvl="0" indent="0" algn="l" rtl="0">
                        <a:lnSpc>
                          <a:spcPct val="100000"/>
                        </a:lnSpc>
                        <a:spcBef>
                          <a:spcPts val="0"/>
                        </a:spcBef>
                        <a:spcAft>
                          <a:spcPts val="0"/>
                        </a:spcAft>
                        <a:buNone/>
                      </a:pPr>
                      <a:r>
                        <a:rPr lang="es-ES" sz="1800" u="none" strike="noStrike" cap="none"/>
                        <a:t>Bosnia and Herzegovina </a:t>
                      </a:r>
                      <a:endParaRPr sz="1800" b="0" i="0" u="none" strike="noStrike" cap="none">
                        <a:solidFill>
                          <a:srgbClr val="000000"/>
                        </a:solidFill>
                        <a:latin typeface="Lato"/>
                        <a:ea typeface="Lato"/>
                        <a:cs typeface="Lato"/>
                        <a:sym typeface="Lato"/>
                      </a:endParaRPr>
                    </a:p>
                  </a:txBody>
                  <a:tcPr marL="744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Greece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Montenegro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Spain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extLst>
                  <a:ext uri="{0D108BD9-81ED-4DB2-BD59-A6C34878D82A}">
                    <a16:rowId xmlns:a16="http://schemas.microsoft.com/office/drawing/2014/main" val="10004"/>
                  </a:ext>
                </a:extLst>
              </a:tr>
              <a:tr h="347225">
                <a:tc>
                  <a:txBody>
                    <a:bodyPr/>
                    <a:lstStyle/>
                    <a:p>
                      <a:pPr marL="0" marR="0" lvl="0" indent="0" algn="l" rtl="0">
                        <a:lnSpc>
                          <a:spcPct val="100000"/>
                        </a:lnSpc>
                        <a:spcBef>
                          <a:spcPts val="0"/>
                        </a:spcBef>
                        <a:spcAft>
                          <a:spcPts val="0"/>
                        </a:spcAft>
                        <a:buNone/>
                      </a:pPr>
                      <a:r>
                        <a:rPr lang="es-ES" sz="1800" u="none" strike="noStrike" cap="none"/>
                        <a:t>Bulgaria </a:t>
                      </a:r>
                      <a:endParaRPr sz="1800" b="0" i="0" u="none" strike="noStrike" cap="none">
                        <a:solidFill>
                          <a:srgbClr val="000000"/>
                        </a:solidFill>
                        <a:latin typeface="Lato"/>
                        <a:ea typeface="Lato"/>
                        <a:cs typeface="Lato"/>
                        <a:sym typeface="Lato"/>
                      </a:endParaRPr>
                    </a:p>
                  </a:txBody>
                  <a:tcPr marL="744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Hungary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Morocco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Sweden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extLst>
                  <a:ext uri="{0D108BD9-81ED-4DB2-BD59-A6C34878D82A}">
                    <a16:rowId xmlns:a16="http://schemas.microsoft.com/office/drawing/2014/main" val="10005"/>
                  </a:ext>
                </a:extLst>
              </a:tr>
              <a:tr h="347225">
                <a:tc>
                  <a:txBody>
                    <a:bodyPr/>
                    <a:lstStyle/>
                    <a:p>
                      <a:pPr marL="0" marR="0" lvl="0" indent="0" algn="l" rtl="0">
                        <a:lnSpc>
                          <a:spcPct val="100000"/>
                        </a:lnSpc>
                        <a:spcBef>
                          <a:spcPts val="0"/>
                        </a:spcBef>
                        <a:spcAft>
                          <a:spcPts val="0"/>
                        </a:spcAft>
                        <a:buNone/>
                      </a:pPr>
                      <a:r>
                        <a:rPr lang="es-ES" sz="1800" u="none" strike="noStrike" cap="none"/>
                        <a:t>Croatia </a:t>
                      </a:r>
                      <a:endParaRPr sz="1800" b="0" i="0" u="none" strike="noStrike" cap="none">
                        <a:solidFill>
                          <a:srgbClr val="000000"/>
                        </a:solidFill>
                        <a:latin typeface="Lato"/>
                        <a:ea typeface="Lato"/>
                        <a:cs typeface="Lato"/>
                        <a:sym typeface="Lato"/>
                      </a:endParaRPr>
                    </a:p>
                  </a:txBody>
                  <a:tcPr marL="744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Iceland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Netherlands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Serbia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extLst>
                  <a:ext uri="{0D108BD9-81ED-4DB2-BD59-A6C34878D82A}">
                    <a16:rowId xmlns:a16="http://schemas.microsoft.com/office/drawing/2014/main" val="10006"/>
                  </a:ext>
                </a:extLst>
              </a:tr>
              <a:tr h="347225">
                <a:tc>
                  <a:txBody>
                    <a:bodyPr/>
                    <a:lstStyle/>
                    <a:p>
                      <a:pPr marL="0" marR="0" lvl="0" indent="0" algn="l" rtl="0">
                        <a:lnSpc>
                          <a:spcPct val="100000"/>
                        </a:lnSpc>
                        <a:spcBef>
                          <a:spcPts val="0"/>
                        </a:spcBef>
                        <a:spcAft>
                          <a:spcPts val="0"/>
                        </a:spcAft>
                        <a:buNone/>
                      </a:pPr>
                      <a:r>
                        <a:rPr lang="es-ES" sz="1800" u="none" strike="noStrike" cap="none"/>
                        <a:t>Czechia </a:t>
                      </a:r>
                      <a:endParaRPr sz="1800" b="0" i="0" u="none" strike="noStrike" cap="none">
                        <a:solidFill>
                          <a:srgbClr val="000000"/>
                        </a:solidFill>
                        <a:latin typeface="Lato"/>
                        <a:ea typeface="Lato"/>
                        <a:cs typeface="Lato"/>
                        <a:sym typeface="Lato"/>
                      </a:endParaRPr>
                    </a:p>
                  </a:txBody>
                  <a:tcPr marL="744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Israel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North Macedonia</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Tunisia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extLst>
                  <a:ext uri="{0D108BD9-81ED-4DB2-BD59-A6C34878D82A}">
                    <a16:rowId xmlns:a16="http://schemas.microsoft.com/office/drawing/2014/main" val="10007"/>
                  </a:ext>
                </a:extLst>
              </a:tr>
              <a:tr h="347225">
                <a:tc>
                  <a:txBody>
                    <a:bodyPr/>
                    <a:lstStyle/>
                    <a:p>
                      <a:pPr marL="0" marR="0" lvl="0" indent="0" algn="l" rtl="0">
                        <a:lnSpc>
                          <a:spcPct val="100000"/>
                        </a:lnSpc>
                        <a:spcBef>
                          <a:spcPts val="0"/>
                        </a:spcBef>
                        <a:spcAft>
                          <a:spcPts val="0"/>
                        </a:spcAft>
                        <a:buNone/>
                      </a:pPr>
                      <a:r>
                        <a:rPr lang="es-ES" sz="1800" u="none" strike="noStrike" cap="none"/>
                        <a:t>Denmark </a:t>
                      </a:r>
                      <a:endParaRPr sz="1800" b="0" i="0" u="none" strike="noStrike" cap="none">
                        <a:solidFill>
                          <a:srgbClr val="000000"/>
                        </a:solidFill>
                        <a:latin typeface="Lato"/>
                        <a:ea typeface="Lato"/>
                        <a:cs typeface="Lato"/>
                        <a:sym typeface="Lato"/>
                      </a:endParaRPr>
                    </a:p>
                  </a:txBody>
                  <a:tcPr marL="744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Italy</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Norway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Türkiye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extLst>
                  <a:ext uri="{0D108BD9-81ED-4DB2-BD59-A6C34878D82A}">
                    <a16:rowId xmlns:a16="http://schemas.microsoft.com/office/drawing/2014/main" val="10008"/>
                  </a:ext>
                </a:extLst>
              </a:tr>
              <a:tr h="347225">
                <a:tc>
                  <a:txBody>
                    <a:bodyPr/>
                    <a:lstStyle/>
                    <a:p>
                      <a:pPr marL="0" marR="0" lvl="0" indent="0" algn="l" rtl="0">
                        <a:lnSpc>
                          <a:spcPct val="100000"/>
                        </a:lnSpc>
                        <a:spcBef>
                          <a:spcPts val="0"/>
                        </a:spcBef>
                        <a:spcAft>
                          <a:spcPts val="0"/>
                        </a:spcAft>
                        <a:buNone/>
                      </a:pPr>
                      <a:r>
                        <a:rPr lang="es-ES" sz="1800" u="none" strike="noStrike" cap="none"/>
                        <a:t>Estonia</a:t>
                      </a:r>
                      <a:endParaRPr sz="1800" b="0" i="0" u="none" strike="noStrike" cap="none">
                        <a:solidFill>
                          <a:srgbClr val="000000"/>
                        </a:solidFill>
                        <a:latin typeface="Lato"/>
                        <a:ea typeface="Lato"/>
                        <a:cs typeface="Lato"/>
                        <a:sym typeface="Lato"/>
                      </a:endParaRPr>
                    </a:p>
                  </a:txBody>
                  <a:tcPr marL="744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Kosovo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Poland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Ukraine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extLst>
                  <a:ext uri="{0D108BD9-81ED-4DB2-BD59-A6C34878D82A}">
                    <a16:rowId xmlns:a16="http://schemas.microsoft.com/office/drawing/2014/main" val="10009"/>
                  </a:ext>
                </a:extLst>
              </a:tr>
              <a:tr h="347225">
                <a:tc>
                  <a:txBody>
                    <a:bodyPr/>
                    <a:lstStyle/>
                    <a:p>
                      <a:pPr marL="0" marR="0" lvl="0" indent="0" algn="l" rtl="0">
                        <a:lnSpc>
                          <a:spcPct val="100000"/>
                        </a:lnSpc>
                        <a:spcBef>
                          <a:spcPts val="0"/>
                        </a:spcBef>
                        <a:spcAft>
                          <a:spcPts val="0"/>
                        </a:spcAft>
                        <a:buNone/>
                      </a:pPr>
                      <a:r>
                        <a:rPr lang="es-ES" sz="1800" u="none" strike="noStrike" cap="none"/>
                        <a:t>Faroe Islands</a:t>
                      </a:r>
                      <a:endParaRPr sz="1800" b="0" i="0" u="none" strike="noStrike" cap="none">
                        <a:solidFill>
                          <a:srgbClr val="000000"/>
                        </a:solidFill>
                        <a:latin typeface="Lato"/>
                        <a:ea typeface="Lato"/>
                        <a:cs typeface="Lato"/>
                        <a:sym typeface="Lato"/>
                      </a:endParaRPr>
                    </a:p>
                  </a:txBody>
                  <a:tcPr marL="744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Latvia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Portugal </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tc>
                  <a:txBody>
                    <a:bodyPr/>
                    <a:lstStyle/>
                    <a:p>
                      <a:pPr marL="0" marR="0" lvl="0" indent="0" algn="l" rtl="0">
                        <a:lnSpc>
                          <a:spcPct val="100000"/>
                        </a:lnSpc>
                        <a:spcBef>
                          <a:spcPts val="0"/>
                        </a:spcBef>
                        <a:spcAft>
                          <a:spcPts val="0"/>
                        </a:spcAft>
                        <a:buNone/>
                      </a:pPr>
                      <a:r>
                        <a:rPr lang="es-ES" sz="1800" u="none" strike="noStrike" cap="none"/>
                        <a:t>United Kingdom</a:t>
                      </a:r>
                      <a:endParaRPr sz="1800" b="0" i="0" u="none" strike="noStrike" cap="none">
                        <a:solidFill>
                          <a:srgbClr val="000000"/>
                        </a:solidFill>
                        <a:latin typeface="Lato"/>
                        <a:ea typeface="Lato"/>
                        <a:cs typeface="Lato"/>
                        <a:sym typeface="Lato"/>
                      </a:endParaRPr>
                    </a:p>
                  </a:txBody>
                  <a:tcPr marL="6200" marR="6200" marT="6200" marB="0" anchor="ctr">
                    <a:solidFill>
                      <a:srgbClr val="B3C6E7"/>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8"/>
          <p:cNvSpPr txBox="1">
            <a:spLocks noGrp="1"/>
          </p:cNvSpPr>
          <p:nvPr>
            <p:ph type="title"/>
          </p:nvPr>
        </p:nvSpPr>
        <p:spPr>
          <a:xfrm>
            <a:off x="838200" y="506641"/>
            <a:ext cx="10515600"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00000"/>
              <a:buFont typeface="Helvetica Neue"/>
              <a:buNone/>
            </a:pPr>
            <a:r>
              <a:rPr lang="es-ES"/>
              <a:t>Benefits of participating</a:t>
            </a:r>
            <a:endParaRPr/>
          </a:p>
        </p:txBody>
      </p:sp>
      <p:sp>
        <p:nvSpPr>
          <p:cNvPr id="62" name="Google Shape;62;p18"/>
          <p:cNvSpPr txBox="1">
            <a:spLocks noGrp="1"/>
          </p:cNvSpPr>
          <p:nvPr>
            <p:ph type="body" idx="1"/>
          </p:nvPr>
        </p:nvSpPr>
        <p:spPr>
          <a:xfrm>
            <a:off x="838200" y="1460500"/>
            <a:ext cx="7171063" cy="4351338"/>
          </a:xfrm>
          <a:prstGeom prst="rect">
            <a:avLst/>
          </a:prstGeom>
          <a:noFill/>
          <a:ln>
            <a:noFill/>
          </a:ln>
        </p:spPr>
        <p:txBody>
          <a:bodyPr spcFirstLastPara="1" wrap="square" lIns="91425" tIns="45700" rIns="91425" bIns="45700" anchor="t" anchorCtr="0">
            <a:normAutofit/>
          </a:bodyPr>
          <a:lstStyle/>
          <a:p>
            <a:pPr marL="374650" lvl="0" indent="-285750" algn="l" rtl="0">
              <a:lnSpc>
                <a:spcPct val="90000"/>
              </a:lnSpc>
              <a:spcBef>
                <a:spcPts val="0"/>
              </a:spcBef>
              <a:spcAft>
                <a:spcPts val="0"/>
              </a:spcAft>
              <a:buClr>
                <a:srgbClr val="333333"/>
              </a:buClr>
              <a:buSzPts val="1400"/>
              <a:buFont typeface="Courier New"/>
              <a:buChar char="o"/>
            </a:pPr>
            <a:r>
              <a:rPr lang="es-ES" sz="1600">
                <a:solidFill>
                  <a:schemeClr val="dk1"/>
                </a:solidFill>
                <a:latin typeface="Lato"/>
                <a:ea typeface="Lato"/>
                <a:cs typeface="Lato"/>
                <a:sym typeface="Lato"/>
              </a:rPr>
              <a:t>Inspire kids, introduce citizen science</a:t>
            </a:r>
            <a:endParaRPr/>
          </a:p>
          <a:p>
            <a:pPr marL="88900" lvl="0" indent="0" algn="l" rtl="0">
              <a:lnSpc>
                <a:spcPct val="90000"/>
              </a:lnSpc>
              <a:spcBef>
                <a:spcPts val="0"/>
              </a:spcBef>
              <a:spcAft>
                <a:spcPts val="0"/>
              </a:spcAft>
              <a:buClr>
                <a:srgbClr val="333333"/>
              </a:buClr>
              <a:buSzPts val="1400"/>
              <a:buNone/>
            </a:pPr>
            <a:endParaRPr sz="1600">
              <a:solidFill>
                <a:schemeClr val="dk1"/>
              </a:solidFill>
              <a:latin typeface="Lato"/>
              <a:ea typeface="Lato"/>
              <a:cs typeface="Lato"/>
              <a:sym typeface="Lato"/>
            </a:endParaRPr>
          </a:p>
          <a:p>
            <a:pPr marL="374650" lvl="0" indent="-285750" algn="l" rtl="0">
              <a:lnSpc>
                <a:spcPct val="90000"/>
              </a:lnSpc>
              <a:spcBef>
                <a:spcPts val="0"/>
              </a:spcBef>
              <a:spcAft>
                <a:spcPts val="0"/>
              </a:spcAft>
              <a:buSzPts val="1400"/>
              <a:buFont typeface="Courier New"/>
              <a:buChar char="o"/>
            </a:pPr>
            <a:r>
              <a:rPr lang="es-ES" sz="1600">
                <a:solidFill>
                  <a:schemeClr val="dk1"/>
                </a:solidFill>
                <a:latin typeface="Lato"/>
                <a:ea typeface="Lato"/>
                <a:cs typeface="Lato"/>
                <a:sym typeface="Lato"/>
              </a:rPr>
              <a:t>Funding can be used to purchase equipment, resources or training which can benefit the school and the wider school community beyond the end of the project.</a:t>
            </a:r>
            <a:endParaRPr sz="1600">
              <a:solidFill>
                <a:schemeClr val="dk1"/>
              </a:solidFill>
              <a:latin typeface="Lato"/>
              <a:ea typeface="Lato"/>
              <a:cs typeface="Lato"/>
              <a:sym typeface="Lato"/>
            </a:endParaRPr>
          </a:p>
          <a:p>
            <a:pPr marL="374650" lvl="0" indent="-196850" algn="l" rtl="0">
              <a:lnSpc>
                <a:spcPct val="90000"/>
              </a:lnSpc>
              <a:spcBef>
                <a:spcPts val="0"/>
              </a:spcBef>
              <a:spcAft>
                <a:spcPts val="0"/>
              </a:spcAft>
              <a:buClr>
                <a:srgbClr val="333333"/>
              </a:buClr>
              <a:buSzPts val="1400"/>
              <a:buFont typeface="Courier New"/>
              <a:buNone/>
            </a:pPr>
            <a:endParaRPr sz="1600">
              <a:solidFill>
                <a:schemeClr val="dk1"/>
              </a:solidFill>
              <a:latin typeface="Lato"/>
              <a:ea typeface="Lato"/>
              <a:cs typeface="Lato"/>
              <a:sym typeface="Lato"/>
            </a:endParaRPr>
          </a:p>
          <a:p>
            <a:pPr marL="374650" lvl="0" indent="-285750" algn="l" rtl="0">
              <a:lnSpc>
                <a:spcPct val="90000"/>
              </a:lnSpc>
              <a:spcBef>
                <a:spcPts val="0"/>
              </a:spcBef>
              <a:spcAft>
                <a:spcPts val="0"/>
              </a:spcAft>
              <a:buClr>
                <a:srgbClr val="333333"/>
              </a:buClr>
              <a:buSzPts val="1400"/>
              <a:buFont typeface="Courier New"/>
              <a:buChar char="o"/>
            </a:pPr>
            <a:r>
              <a:rPr lang="es-ES" sz="1600">
                <a:solidFill>
                  <a:schemeClr val="dk1"/>
                </a:solidFill>
                <a:latin typeface="Lato"/>
                <a:ea typeface="Lato"/>
                <a:cs typeface="Lato"/>
                <a:sym typeface="Lato"/>
              </a:rPr>
              <a:t>Support from ProBleu to join the </a:t>
            </a:r>
            <a:r>
              <a:rPr lang="es-ES" sz="1600" i="1">
                <a:solidFill>
                  <a:schemeClr val="dk1"/>
                </a:solidFill>
                <a:latin typeface="Lato"/>
                <a:ea typeface="Lato"/>
                <a:cs typeface="Lato"/>
                <a:sym typeface="Lato"/>
              </a:rPr>
              <a:t>Network of European Blue Schools</a:t>
            </a:r>
            <a:endParaRPr/>
          </a:p>
          <a:p>
            <a:pPr marL="374650" lvl="0" indent="-196850" algn="l" rtl="0">
              <a:lnSpc>
                <a:spcPct val="90000"/>
              </a:lnSpc>
              <a:spcBef>
                <a:spcPts val="0"/>
              </a:spcBef>
              <a:spcAft>
                <a:spcPts val="0"/>
              </a:spcAft>
              <a:buClr>
                <a:srgbClr val="333333"/>
              </a:buClr>
              <a:buSzPts val="1400"/>
              <a:buFont typeface="Courier New"/>
              <a:buNone/>
            </a:pPr>
            <a:endParaRPr sz="1600">
              <a:solidFill>
                <a:schemeClr val="dk1"/>
              </a:solidFill>
              <a:latin typeface="Lato"/>
              <a:ea typeface="Lato"/>
              <a:cs typeface="Lato"/>
              <a:sym typeface="Lato"/>
            </a:endParaRPr>
          </a:p>
          <a:p>
            <a:pPr marL="374650" lvl="0" indent="-285750" algn="l" rtl="0">
              <a:lnSpc>
                <a:spcPct val="90000"/>
              </a:lnSpc>
              <a:spcBef>
                <a:spcPts val="0"/>
              </a:spcBef>
              <a:spcAft>
                <a:spcPts val="0"/>
              </a:spcAft>
              <a:buClr>
                <a:srgbClr val="333333"/>
              </a:buClr>
              <a:buSzPts val="1400"/>
              <a:buFont typeface="Courier New"/>
              <a:buChar char="o"/>
            </a:pPr>
            <a:r>
              <a:rPr lang="es-ES" sz="1600">
                <a:solidFill>
                  <a:schemeClr val="dk1"/>
                </a:solidFill>
                <a:latin typeface="Lato"/>
                <a:ea typeface="Lato"/>
                <a:cs typeface="Lato"/>
                <a:sym typeface="Lato"/>
              </a:rPr>
              <a:t>Cooperation with other schools through twinning activities</a:t>
            </a:r>
            <a:endParaRPr/>
          </a:p>
          <a:p>
            <a:pPr marL="374650" lvl="0" indent="-196850" algn="l" rtl="0">
              <a:lnSpc>
                <a:spcPct val="90000"/>
              </a:lnSpc>
              <a:spcBef>
                <a:spcPts val="0"/>
              </a:spcBef>
              <a:spcAft>
                <a:spcPts val="0"/>
              </a:spcAft>
              <a:buClr>
                <a:srgbClr val="333333"/>
              </a:buClr>
              <a:buSzPts val="1400"/>
              <a:buFont typeface="Courier New"/>
              <a:buNone/>
            </a:pPr>
            <a:endParaRPr sz="1600">
              <a:solidFill>
                <a:schemeClr val="dk1"/>
              </a:solidFill>
              <a:latin typeface="Lato"/>
              <a:ea typeface="Lato"/>
              <a:cs typeface="Lato"/>
              <a:sym typeface="Lato"/>
            </a:endParaRPr>
          </a:p>
          <a:p>
            <a:pPr marL="374650" lvl="0" indent="-285750" algn="l" rtl="0">
              <a:lnSpc>
                <a:spcPct val="90000"/>
              </a:lnSpc>
              <a:spcBef>
                <a:spcPts val="0"/>
              </a:spcBef>
              <a:spcAft>
                <a:spcPts val="0"/>
              </a:spcAft>
              <a:buClr>
                <a:srgbClr val="333333"/>
              </a:buClr>
              <a:buSzPts val="1400"/>
              <a:buFont typeface="Courier New"/>
              <a:buChar char="o"/>
            </a:pPr>
            <a:r>
              <a:rPr lang="es-ES" sz="1600">
                <a:solidFill>
                  <a:schemeClr val="dk1"/>
                </a:solidFill>
                <a:latin typeface="Lato"/>
                <a:ea typeface="Lato"/>
                <a:cs typeface="Lato"/>
                <a:sym typeface="Lato"/>
              </a:rPr>
              <a:t>Participating in a large international project with potential visibility in over 40 countries</a:t>
            </a:r>
            <a:endParaRPr/>
          </a:p>
          <a:p>
            <a:pPr marL="374650" lvl="0" indent="-196850" algn="l" rtl="0">
              <a:lnSpc>
                <a:spcPct val="90000"/>
              </a:lnSpc>
              <a:spcBef>
                <a:spcPts val="0"/>
              </a:spcBef>
              <a:spcAft>
                <a:spcPts val="0"/>
              </a:spcAft>
              <a:buClr>
                <a:srgbClr val="333333"/>
              </a:buClr>
              <a:buSzPts val="1400"/>
              <a:buFont typeface="Courier New"/>
              <a:buNone/>
            </a:pPr>
            <a:endParaRPr sz="1600">
              <a:solidFill>
                <a:schemeClr val="dk1"/>
              </a:solidFill>
              <a:latin typeface="Lato"/>
              <a:ea typeface="Lato"/>
              <a:cs typeface="Lato"/>
              <a:sym typeface="Lato"/>
            </a:endParaRPr>
          </a:p>
          <a:p>
            <a:pPr marL="374650" lvl="0" indent="-285750" algn="l" rtl="0">
              <a:lnSpc>
                <a:spcPct val="90000"/>
              </a:lnSpc>
              <a:spcBef>
                <a:spcPts val="0"/>
              </a:spcBef>
              <a:spcAft>
                <a:spcPts val="0"/>
              </a:spcAft>
              <a:buSzPts val="1400"/>
              <a:buFont typeface="Courier New"/>
              <a:buChar char="o"/>
            </a:pPr>
            <a:r>
              <a:rPr lang="es-ES" sz="1600">
                <a:solidFill>
                  <a:schemeClr val="dk1"/>
                </a:solidFill>
                <a:latin typeface="Lato"/>
                <a:ea typeface="Lato"/>
                <a:cs typeface="Lato"/>
                <a:sym typeface="Lato"/>
              </a:rPr>
              <a:t>Access to teaching materials provided by ProBleu</a:t>
            </a:r>
            <a:endParaRPr/>
          </a:p>
          <a:p>
            <a:pPr marL="374650" lvl="0" indent="-196850" algn="l" rtl="0">
              <a:lnSpc>
                <a:spcPct val="90000"/>
              </a:lnSpc>
              <a:spcBef>
                <a:spcPts val="0"/>
              </a:spcBef>
              <a:spcAft>
                <a:spcPts val="0"/>
              </a:spcAft>
              <a:buClr>
                <a:srgbClr val="333333"/>
              </a:buClr>
              <a:buSzPts val="1400"/>
              <a:buFont typeface="Courier New"/>
              <a:buNone/>
            </a:pPr>
            <a:endParaRPr sz="1600">
              <a:solidFill>
                <a:schemeClr val="dk1"/>
              </a:solidFill>
              <a:latin typeface="Lato"/>
              <a:ea typeface="Lato"/>
              <a:cs typeface="Lato"/>
              <a:sym typeface="Lato"/>
            </a:endParaRPr>
          </a:p>
          <a:p>
            <a:pPr marL="374650" lvl="0" indent="-285750" algn="l" rtl="0">
              <a:lnSpc>
                <a:spcPct val="90000"/>
              </a:lnSpc>
              <a:spcBef>
                <a:spcPts val="0"/>
              </a:spcBef>
              <a:spcAft>
                <a:spcPts val="0"/>
              </a:spcAft>
              <a:buClr>
                <a:srgbClr val="333333"/>
              </a:buClr>
              <a:buSzPts val="1400"/>
              <a:buFont typeface="Courier New"/>
              <a:buChar char="o"/>
            </a:pPr>
            <a:r>
              <a:rPr lang="es-ES" sz="1600" b="0" i="0" u="none" strike="noStrike">
                <a:solidFill>
                  <a:schemeClr val="dk1"/>
                </a:solidFill>
                <a:latin typeface="Lato"/>
                <a:ea typeface="Lato"/>
                <a:cs typeface="Lato"/>
                <a:sym typeface="Lato"/>
              </a:rPr>
              <a:t>ProBleu encourages activities related to citizen science, facilitating collaboration between educators and scientists to bridge the gap between scientific research and education.  </a:t>
            </a:r>
            <a:r>
              <a:rPr lang="es-ES" sz="1600">
                <a:solidFill>
                  <a:schemeClr val="dk1"/>
                </a:solidFill>
                <a:latin typeface="Lato"/>
                <a:ea typeface="Lato"/>
                <a:cs typeface="Lato"/>
                <a:sym typeface="Lato"/>
              </a:rPr>
              <a:t> </a:t>
            </a:r>
            <a:endParaRPr/>
          </a:p>
        </p:txBody>
      </p:sp>
      <p:pic>
        <p:nvPicPr>
          <p:cNvPr id="63" name="Google Shape;63;p18"/>
          <p:cNvPicPr preferRelativeResize="0"/>
          <p:nvPr/>
        </p:nvPicPr>
        <p:blipFill rotWithShape="1">
          <a:blip r:embed="rId3">
            <a:alphaModFix/>
          </a:blip>
          <a:srcRect/>
          <a:stretch/>
        </p:blipFill>
        <p:spPr>
          <a:xfrm>
            <a:off x="8402002" y="1051326"/>
            <a:ext cx="3581922" cy="47553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838200" y="524795"/>
            <a:ext cx="10515600"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00000"/>
              <a:buFont typeface="Helvetica Neue"/>
              <a:buNone/>
            </a:pPr>
            <a:r>
              <a:rPr lang="es-ES"/>
              <a:t>Activities</a:t>
            </a:r>
            <a:endParaRPr/>
          </a:p>
        </p:txBody>
      </p:sp>
      <p:sp>
        <p:nvSpPr>
          <p:cNvPr id="69" name="Google Shape;69;p19"/>
          <p:cNvSpPr txBox="1">
            <a:spLocks noGrp="1"/>
          </p:cNvSpPr>
          <p:nvPr>
            <p:ph type="body" idx="1"/>
          </p:nvPr>
        </p:nvSpPr>
        <p:spPr>
          <a:xfrm>
            <a:off x="838200" y="1460500"/>
            <a:ext cx="6939708" cy="4351338"/>
          </a:xfrm>
          <a:prstGeom prst="rect">
            <a:avLst/>
          </a:prstGeom>
          <a:noFill/>
          <a:ln>
            <a:noFill/>
          </a:ln>
        </p:spPr>
        <p:txBody>
          <a:bodyPr spcFirstLastPara="1" wrap="square" lIns="91425" tIns="45700" rIns="91425" bIns="45700" anchor="t" anchorCtr="0">
            <a:normAutofit/>
          </a:bodyPr>
          <a:lstStyle/>
          <a:p>
            <a:pPr marL="431800" lvl="0" indent="-342900" algn="l" rtl="0">
              <a:lnSpc>
                <a:spcPct val="100000"/>
              </a:lnSpc>
              <a:spcBef>
                <a:spcPts val="0"/>
              </a:spcBef>
              <a:spcAft>
                <a:spcPts val="0"/>
              </a:spcAft>
              <a:buClr>
                <a:srgbClr val="333333"/>
              </a:buClr>
              <a:buSzPts val="1400"/>
              <a:buFont typeface="Courier New"/>
              <a:buChar char="o"/>
            </a:pPr>
            <a:r>
              <a:rPr lang="es-ES" sz="2400">
                <a:latin typeface="Lato"/>
                <a:ea typeface="Lato"/>
                <a:cs typeface="Lato"/>
                <a:sym typeface="Lato"/>
              </a:rPr>
              <a:t>Data collection</a:t>
            </a:r>
            <a:endParaRPr/>
          </a:p>
          <a:p>
            <a:pPr marL="431800" lvl="0" indent="-342900" algn="l" rtl="0">
              <a:lnSpc>
                <a:spcPct val="100000"/>
              </a:lnSpc>
              <a:spcBef>
                <a:spcPts val="0"/>
              </a:spcBef>
              <a:spcAft>
                <a:spcPts val="0"/>
              </a:spcAft>
              <a:buClr>
                <a:srgbClr val="333333"/>
              </a:buClr>
              <a:buSzPts val="1400"/>
              <a:buFont typeface="Courier New"/>
              <a:buChar char="o"/>
            </a:pPr>
            <a:r>
              <a:rPr lang="es-ES" sz="2400">
                <a:latin typeface="Lato"/>
                <a:ea typeface="Lato"/>
                <a:cs typeface="Lato"/>
                <a:sym typeface="Lato"/>
              </a:rPr>
              <a:t>Workshops, meetings, conferences, training, field trips, exhibitions </a:t>
            </a:r>
            <a:endParaRPr/>
          </a:p>
          <a:p>
            <a:pPr marL="431800" lvl="0" indent="-342900" algn="l" rtl="0">
              <a:lnSpc>
                <a:spcPct val="100000"/>
              </a:lnSpc>
              <a:spcBef>
                <a:spcPts val="0"/>
              </a:spcBef>
              <a:spcAft>
                <a:spcPts val="0"/>
              </a:spcAft>
              <a:buClr>
                <a:srgbClr val="333333"/>
              </a:buClr>
              <a:buSzPts val="1400"/>
              <a:buFont typeface="Courier New"/>
              <a:buChar char="o"/>
            </a:pPr>
            <a:r>
              <a:rPr lang="es-ES" sz="2400">
                <a:latin typeface="Lato"/>
                <a:ea typeface="Lato"/>
                <a:cs typeface="Lato"/>
                <a:sym typeface="Lato"/>
              </a:rPr>
              <a:t>Development and delivery of teaching units, individual lessons and practical exercises</a:t>
            </a:r>
            <a:endParaRPr/>
          </a:p>
          <a:p>
            <a:pPr marL="431800" lvl="0" indent="-342900" algn="l" rtl="0">
              <a:lnSpc>
                <a:spcPct val="100000"/>
              </a:lnSpc>
              <a:spcBef>
                <a:spcPts val="0"/>
              </a:spcBef>
              <a:spcAft>
                <a:spcPts val="0"/>
              </a:spcAft>
              <a:buClr>
                <a:srgbClr val="333333"/>
              </a:buClr>
              <a:buSzPts val="1400"/>
              <a:buFont typeface="Courier New"/>
              <a:buChar char="o"/>
            </a:pPr>
            <a:r>
              <a:rPr lang="es-ES" sz="2400">
                <a:latin typeface="Lato"/>
                <a:ea typeface="Lato"/>
                <a:cs typeface="Lato"/>
                <a:sym typeface="Lato"/>
              </a:rPr>
              <a:t>Research-based activities</a:t>
            </a:r>
            <a:endParaRPr/>
          </a:p>
          <a:p>
            <a:pPr marL="431800" lvl="0" indent="-342900" algn="l" rtl="0">
              <a:lnSpc>
                <a:spcPct val="100000"/>
              </a:lnSpc>
              <a:spcBef>
                <a:spcPts val="0"/>
              </a:spcBef>
              <a:spcAft>
                <a:spcPts val="0"/>
              </a:spcAft>
              <a:buClr>
                <a:srgbClr val="333333"/>
              </a:buClr>
              <a:buSzPts val="1400"/>
              <a:buFont typeface="Courier New"/>
              <a:buChar char="o"/>
            </a:pPr>
            <a:r>
              <a:rPr lang="es-ES" sz="2400">
                <a:latin typeface="Lato"/>
                <a:ea typeface="Lato"/>
                <a:cs typeface="Lato"/>
                <a:sym typeface="Lato"/>
              </a:rPr>
              <a:t>Creative performances</a:t>
            </a:r>
            <a:endParaRPr/>
          </a:p>
          <a:p>
            <a:pPr marL="431800" lvl="0" indent="-342900" algn="l" rtl="0">
              <a:lnSpc>
                <a:spcPct val="100000"/>
              </a:lnSpc>
              <a:spcBef>
                <a:spcPts val="0"/>
              </a:spcBef>
              <a:spcAft>
                <a:spcPts val="0"/>
              </a:spcAft>
              <a:buClr>
                <a:srgbClr val="333333"/>
              </a:buClr>
              <a:buSzPts val="1400"/>
              <a:buFont typeface="Courier New"/>
              <a:buChar char="o"/>
            </a:pPr>
            <a:r>
              <a:rPr lang="es-ES" sz="2400">
                <a:latin typeface="Lato"/>
                <a:ea typeface="Lato"/>
                <a:cs typeface="Lato"/>
                <a:sym typeface="Lato"/>
              </a:rPr>
              <a:t>Documentaries filmed by students</a:t>
            </a:r>
            <a:endParaRPr/>
          </a:p>
          <a:p>
            <a:pPr marL="431800" lvl="0" indent="-342900" algn="l" rtl="0">
              <a:lnSpc>
                <a:spcPct val="100000"/>
              </a:lnSpc>
              <a:spcBef>
                <a:spcPts val="0"/>
              </a:spcBef>
              <a:spcAft>
                <a:spcPts val="0"/>
              </a:spcAft>
              <a:buClr>
                <a:srgbClr val="333333"/>
              </a:buClr>
              <a:buSzPts val="1400"/>
              <a:buFont typeface="Courier New"/>
              <a:buChar char="o"/>
            </a:pPr>
            <a:r>
              <a:rPr lang="es-ES" sz="2400">
                <a:latin typeface="Lato"/>
                <a:ea typeface="Lato"/>
                <a:cs typeface="Lato"/>
                <a:sym typeface="Lato"/>
              </a:rPr>
              <a:t>Competitions</a:t>
            </a:r>
            <a:endParaRPr/>
          </a:p>
          <a:p>
            <a:pPr marL="431800" lvl="0" indent="-342900" algn="l" rtl="0">
              <a:lnSpc>
                <a:spcPct val="100000"/>
              </a:lnSpc>
              <a:spcBef>
                <a:spcPts val="0"/>
              </a:spcBef>
              <a:spcAft>
                <a:spcPts val="0"/>
              </a:spcAft>
              <a:buClr>
                <a:srgbClr val="333333"/>
              </a:buClr>
              <a:buSzPts val="1400"/>
              <a:buFont typeface="Courier New"/>
              <a:buChar char="o"/>
            </a:pPr>
            <a:r>
              <a:rPr lang="es-ES" sz="2400">
                <a:latin typeface="Lato"/>
                <a:ea typeface="Lato"/>
                <a:cs typeface="Lato"/>
                <a:sym typeface="Lato"/>
              </a:rPr>
              <a:t>Collaborating with other schools</a:t>
            </a:r>
            <a:endParaRPr sz="1800">
              <a:latin typeface="Lato"/>
              <a:ea typeface="Lato"/>
              <a:cs typeface="Lato"/>
              <a:sym typeface="Lato"/>
            </a:endParaRPr>
          </a:p>
        </p:txBody>
      </p:sp>
      <p:pic>
        <p:nvPicPr>
          <p:cNvPr id="70" name="Google Shape;70;p19"/>
          <p:cNvPicPr preferRelativeResize="0"/>
          <p:nvPr/>
        </p:nvPicPr>
        <p:blipFill rotWithShape="1">
          <a:blip r:embed="rId3">
            <a:alphaModFix/>
          </a:blip>
          <a:srcRect/>
          <a:stretch/>
        </p:blipFill>
        <p:spPr>
          <a:xfrm>
            <a:off x="8148154" y="1460500"/>
            <a:ext cx="3246303" cy="4311107"/>
          </a:xfrm>
          <a:prstGeom prst="rect">
            <a:avLst/>
          </a:prstGeom>
          <a:noFill/>
          <a:ln>
            <a:noFill/>
          </a:ln>
        </p:spPr>
      </p:pic>
      <p:pic>
        <p:nvPicPr>
          <p:cNvPr id="71" name="Google Shape;71;p19"/>
          <p:cNvPicPr preferRelativeResize="0"/>
          <p:nvPr/>
        </p:nvPicPr>
        <p:blipFill rotWithShape="1">
          <a:blip r:embed="rId4">
            <a:alphaModFix/>
          </a:blip>
          <a:srcRect/>
          <a:stretch/>
        </p:blipFill>
        <p:spPr>
          <a:xfrm>
            <a:off x="8148154" y="541396"/>
            <a:ext cx="3246304" cy="24347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838200" y="702252"/>
            <a:ext cx="10515600"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00000"/>
              <a:buFont typeface="Helvetica Neue"/>
              <a:buNone/>
            </a:pPr>
            <a:r>
              <a:rPr lang="es-ES"/>
              <a:t>Available funding</a:t>
            </a:r>
            <a:endParaRPr/>
          </a:p>
        </p:txBody>
      </p:sp>
      <p:sp>
        <p:nvSpPr>
          <p:cNvPr id="77" name="Google Shape;77;p20"/>
          <p:cNvSpPr txBox="1">
            <a:spLocks noGrp="1"/>
          </p:cNvSpPr>
          <p:nvPr>
            <p:ph type="body" idx="1"/>
          </p:nvPr>
        </p:nvSpPr>
        <p:spPr>
          <a:xfrm>
            <a:off x="838200" y="1460500"/>
            <a:ext cx="4361761" cy="4351338"/>
          </a:xfrm>
          <a:prstGeom prst="rect">
            <a:avLst/>
          </a:prstGeom>
          <a:noFill/>
          <a:ln>
            <a:noFill/>
          </a:ln>
        </p:spPr>
        <p:txBody>
          <a:bodyPr spcFirstLastPara="1" wrap="square" lIns="91425" tIns="45700" rIns="91425" bIns="45700" anchor="t" anchorCtr="0">
            <a:normAutofit/>
          </a:bodyPr>
          <a:lstStyle/>
          <a:p>
            <a:pPr marL="139700" lvl="0" indent="0" algn="just" rtl="0">
              <a:lnSpc>
                <a:spcPct val="90000"/>
              </a:lnSpc>
              <a:spcBef>
                <a:spcPts val="0"/>
              </a:spcBef>
              <a:spcAft>
                <a:spcPts val="0"/>
              </a:spcAft>
              <a:buSzPts val="1400"/>
              <a:buNone/>
            </a:pPr>
            <a:endParaRPr sz="2400"/>
          </a:p>
          <a:p>
            <a:pPr marL="139700" lvl="0" indent="0" algn="just" rtl="0">
              <a:lnSpc>
                <a:spcPct val="90000"/>
              </a:lnSpc>
              <a:spcBef>
                <a:spcPts val="0"/>
              </a:spcBef>
              <a:spcAft>
                <a:spcPts val="0"/>
              </a:spcAft>
              <a:buSzPts val="1400"/>
              <a:buNone/>
            </a:pPr>
            <a:endParaRPr sz="2400">
              <a:latin typeface="Lato"/>
              <a:ea typeface="Lato"/>
              <a:cs typeface="Lato"/>
              <a:sym typeface="Lato"/>
            </a:endParaRPr>
          </a:p>
          <a:p>
            <a:pPr marL="139700" lvl="0" indent="0" algn="just" rtl="0">
              <a:lnSpc>
                <a:spcPct val="90000"/>
              </a:lnSpc>
              <a:spcBef>
                <a:spcPts val="0"/>
              </a:spcBef>
              <a:spcAft>
                <a:spcPts val="0"/>
              </a:spcAft>
              <a:buSzPts val="1400"/>
              <a:buNone/>
            </a:pPr>
            <a:r>
              <a:rPr lang="es-ES" sz="2400">
                <a:latin typeface="Lato"/>
                <a:ea typeface="Lato"/>
                <a:cs typeface="Lato"/>
                <a:sym typeface="Lato"/>
              </a:rPr>
              <a:t>For small-scale projects</a:t>
            </a:r>
            <a:endParaRPr/>
          </a:p>
          <a:p>
            <a:pPr marL="457200" lvl="0" indent="-317500" algn="just" rtl="0">
              <a:lnSpc>
                <a:spcPct val="90000"/>
              </a:lnSpc>
              <a:spcBef>
                <a:spcPts val="0"/>
              </a:spcBef>
              <a:spcAft>
                <a:spcPts val="0"/>
              </a:spcAft>
              <a:buSzPts val="1400"/>
              <a:buFont typeface="Courier New"/>
              <a:buChar char="o"/>
            </a:pPr>
            <a:r>
              <a:rPr lang="es-ES" sz="2400">
                <a:latin typeface="Lato"/>
                <a:ea typeface="Lato"/>
                <a:cs typeface="Lato"/>
                <a:sym typeface="Lato"/>
              </a:rPr>
              <a:t>up to € 2500 </a:t>
            </a:r>
            <a:endParaRPr/>
          </a:p>
          <a:p>
            <a:pPr marL="457200" lvl="0" indent="-228600" algn="just" rtl="0">
              <a:lnSpc>
                <a:spcPct val="90000"/>
              </a:lnSpc>
              <a:spcBef>
                <a:spcPts val="0"/>
              </a:spcBef>
              <a:spcAft>
                <a:spcPts val="0"/>
              </a:spcAft>
              <a:buSzPts val="1400"/>
              <a:buNone/>
            </a:pPr>
            <a:endParaRPr sz="2400">
              <a:latin typeface="Lato"/>
              <a:ea typeface="Lato"/>
              <a:cs typeface="Lato"/>
              <a:sym typeface="Lato"/>
            </a:endParaRPr>
          </a:p>
          <a:p>
            <a:pPr marL="139700" lvl="0" indent="0" algn="just" rtl="0">
              <a:lnSpc>
                <a:spcPct val="90000"/>
              </a:lnSpc>
              <a:spcBef>
                <a:spcPts val="0"/>
              </a:spcBef>
              <a:spcAft>
                <a:spcPts val="0"/>
              </a:spcAft>
              <a:buSzPts val="1400"/>
              <a:buNone/>
            </a:pPr>
            <a:r>
              <a:rPr lang="es-ES" sz="2400">
                <a:latin typeface="Lato"/>
                <a:ea typeface="Lato"/>
                <a:cs typeface="Lato"/>
                <a:sym typeface="Lato"/>
              </a:rPr>
              <a:t>For medium-scale projects</a:t>
            </a:r>
            <a:endParaRPr/>
          </a:p>
          <a:p>
            <a:pPr marL="457200" lvl="0" indent="-317500" algn="just" rtl="0">
              <a:lnSpc>
                <a:spcPct val="90000"/>
              </a:lnSpc>
              <a:spcBef>
                <a:spcPts val="0"/>
              </a:spcBef>
              <a:spcAft>
                <a:spcPts val="0"/>
              </a:spcAft>
              <a:buSzPts val="1400"/>
              <a:buFont typeface="Courier New"/>
              <a:buChar char="o"/>
            </a:pPr>
            <a:r>
              <a:rPr lang="es-ES" sz="2400">
                <a:latin typeface="Lato"/>
                <a:ea typeface="Lato"/>
                <a:cs typeface="Lato"/>
                <a:sym typeface="Lato"/>
              </a:rPr>
              <a:t>up to € 5000</a:t>
            </a:r>
            <a:endParaRPr sz="2400">
              <a:latin typeface="Lato"/>
              <a:ea typeface="Lato"/>
              <a:cs typeface="Lato"/>
              <a:sym typeface="Lato"/>
            </a:endParaRPr>
          </a:p>
          <a:p>
            <a:pPr marL="139700" lvl="0" indent="0" algn="just" rtl="0">
              <a:lnSpc>
                <a:spcPct val="90000"/>
              </a:lnSpc>
              <a:spcBef>
                <a:spcPts val="0"/>
              </a:spcBef>
              <a:spcAft>
                <a:spcPts val="0"/>
              </a:spcAft>
              <a:buSzPts val="1400"/>
              <a:buNone/>
            </a:pPr>
            <a:endParaRPr sz="2400">
              <a:latin typeface="Lato"/>
              <a:ea typeface="Lato"/>
              <a:cs typeface="Lato"/>
              <a:sym typeface="Lato"/>
            </a:endParaRPr>
          </a:p>
          <a:p>
            <a:pPr marL="139700" lvl="0" indent="0" algn="just" rtl="0">
              <a:lnSpc>
                <a:spcPct val="90000"/>
              </a:lnSpc>
              <a:spcBef>
                <a:spcPts val="0"/>
              </a:spcBef>
              <a:spcAft>
                <a:spcPts val="0"/>
              </a:spcAft>
              <a:buSzPts val="1400"/>
              <a:buNone/>
            </a:pPr>
            <a:r>
              <a:rPr lang="es-ES" sz="2400">
                <a:latin typeface="Lato"/>
                <a:ea typeface="Lato"/>
                <a:cs typeface="Lato"/>
                <a:sym typeface="Lato"/>
              </a:rPr>
              <a:t>For large-scale projects</a:t>
            </a:r>
            <a:endParaRPr/>
          </a:p>
          <a:p>
            <a:pPr marL="457200" lvl="0" indent="-317500" algn="just" rtl="0">
              <a:lnSpc>
                <a:spcPct val="90000"/>
              </a:lnSpc>
              <a:spcBef>
                <a:spcPts val="0"/>
              </a:spcBef>
              <a:spcAft>
                <a:spcPts val="0"/>
              </a:spcAft>
              <a:buSzPts val="1400"/>
              <a:buFont typeface="Courier New"/>
              <a:buChar char="o"/>
            </a:pPr>
            <a:r>
              <a:rPr lang="es-ES" sz="2400">
                <a:latin typeface="Lato"/>
                <a:ea typeface="Lato"/>
                <a:cs typeface="Lato"/>
                <a:sym typeface="Lato"/>
              </a:rPr>
              <a:t>up to € 7500</a:t>
            </a:r>
            <a:endParaRPr sz="1600">
              <a:latin typeface="Lato"/>
              <a:ea typeface="Lato"/>
              <a:cs typeface="Lato"/>
              <a:sym typeface="Lato"/>
            </a:endParaRPr>
          </a:p>
        </p:txBody>
      </p:sp>
      <p:sp>
        <p:nvSpPr>
          <p:cNvPr id="78" name="Google Shape;78;p20"/>
          <p:cNvSpPr txBox="1"/>
          <p:nvPr/>
        </p:nvSpPr>
        <p:spPr>
          <a:xfrm>
            <a:off x="5985831" y="2112675"/>
            <a:ext cx="5367969"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2400" b="0" i="0" u="none" strike="noStrike" cap="none">
                <a:solidFill>
                  <a:srgbClr val="000000"/>
                </a:solidFill>
                <a:latin typeface="Lato"/>
                <a:ea typeface="Lato"/>
                <a:cs typeface="Lato"/>
                <a:sym typeface="Lato"/>
              </a:rPr>
              <a:t>The funding covers expenses such as: </a:t>
            </a:r>
            <a:endParaRPr/>
          </a:p>
          <a:p>
            <a:pPr marL="285750" marR="0" lvl="0" indent="-285750" algn="l" rtl="0">
              <a:lnSpc>
                <a:spcPct val="100000"/>
              </a:lnSpc>
              <a:spcBef>
                <a:spcPts val="0"/>
              </a:spcBef>
              <a:spcAft>
                <a:spcPts val="0"/>
              </a:spcAft>
              <a:buClr>
                <a:srgbClr val="000000"/>
              </a:buClr>
              <a:buSzPts val="2400"/>
              <a:buFont typeface="Courier New"/>
              <a:buChar char="o"/>
            </a:pPr>
            <a:r>
              <a:rPr lang="es-ES" sz="2400" b="0" i="0" u="none" strike="noStrike" cap="none">
                <a:solidFill>
                  <a:srgbClr val="000000"/>
                </a:solidFill>
                <a:latin typeface="Lato"/>
                <a:ea typeface="Lato"/>
                <a:cs typeface="Lato"/>
                <a:sym typeface="Lato"/>
              </a:rPr>
              <a:t>Travel </a:t>
            </a:r>
            <a:endParaRPr/>
          </a:p>
          <a:p>
            <a:pPr marL="285750" marR="0" lvl="0" indent="-285750" algn="l" rtl="0">
              <a:lnSpc>
                <a:spcPct val="100000"/>
              </a:lnSpc>
              <a:spcBef>
                <a:spcPts val="0"/>
              </a:spcBef>
              <a:spcAft>
                <a:spcPts val="0"/>
              </a:spcAft>
              <a:buClr>
                <a:srgbClr val="000000"/>
              </a:buClr>
              <a:buSzPts val="2400"/>
              <a:buFont typeface="Courier New"/>
              <a:buChar char="o"/>
            </a:pPr>
            <a:r>
              <a:rPr lang="es-ES" sz="2400" b="0" i="0" u="none" strike="noStrike" cap="none">
                <a:solidFill>
                  <a:srgbClr val="000000"/>
                </a:solidFill>
                <a:latin typeface="Lato"/>
                <a:ea typeface="Lato"/>
                <a:cs typeface="Lato"/>
                <a:sym typeface="Lato"/>
              </a:rPr>
              <a:t>Accommodation </a:t>
            </a:r>
            <a:endParaRPr/>
          </a:p>
          <a:p>
            <a:pPr marL="285750" marR="0" lvl="0" indent="-285750" algn="l" rtl="0">
              <a:lnSpc>
                <a:spcPct val="100000"/>
              </a:lnSpc>
              <a:spcBef>
                <a:spcPts val="0"/>
              </a:spcBef>
              <a:spcAft>
                <a:spcPts val="0"/>
              </a:spcAft>
              <a:buClr>
                <a:srgbClr val="000000"/>
              </a:buClr>
              <a:buSzPts val="2400"/>
              <a:buFont typeface="Courier New"/>
              <a:buChar char="o"/>
            </a:pPr>
            <a:r>
              <a:rPr lang="es-ES" sz="2400" b="0" i="0" u="none" strike="noStrike" cap="none">
                <a:solidFill>
                  <a:srgbClr val="000000"/>
                </a:solidFill>
                <a:latin typeface="Lato"/>
                <a:ea typeface="Lato"/>
                <a:cs typeface="Lato"/>
                <a:sym typeface="Lato"/>
              </a:rPr>
              <a:t>Subsistence </a:t>
            </a:r>
            <a:endParaRPr/>
          </a:p>
          <a:p>
            <a:pPr marL="285750" marR="0" lvl="0" indent="-285750" algn="l" rtl="0">
              <a:lnSpc>
                <a:spcPct val="100000"/>
              </a:lnSpc>
              <a:spcBef>
                <a:spcPts val="0"/>
              </a:spcBef>
              <a:spcAft>
                <a:spcPts val="0"/>
              </a:spcAft>
              <a:buClr>
                <a:srgbClr val="000000"/>
              </a:buClr>
              <a:buSzPts val="2400"/>
              <a:buFont typeface="Courier New"/>
              <a:buChar char="o"/>
            </a:pPr>
            <a:r>
              <a:rPr lang="es-ES" sz="2400" b="0" i="0" u="none" strike="noStrike" cap="none">
                <a:solidFill>
                  <a:srgbClr val="000000"/>
                </a:solidFill>
                <a:latin typeface="Lato"/>
                <a:ea typeface="Lato"/>
                <a:cs typeface="Lato"/>
                <a:sym typeface="Lato"/>
              </a:rPr>
              <a:t>Purchase and renting of equipment </a:t>
            </a:r>
            <a:endParaRPr/>
          </a:p>
          <a:p>
            <a:pPr marL="285750" marR="0" lvl="0" indent="-285750" algn="l" rtl="0">
              <a:lnSpc>
                <a:spcPct val="100000"/>
              </a:lnSpc>
              <a:spcBef>
                <a:spcPts val="0"/>
              </a:spcBef>
              <a:spcAft>
                <a:spcPts val="0"/>
              </a:spcAft>
              <a:buClr>
                <a:srgbClr val="000000"/>
              </a:buClr>
              <a:buSzPts val="2400"/>
              <a:buFont typeface="Courier New"/>
              <a:buChar char="o"/>
            </a:pPr>
            <a:r>
              <a:rPr lang="es-ES" sz="2400" b="0" i="0" u="none" strike="noStrike" cap="none">
                <a:solidFill>
                  <a:srgbClr val="000000"/>
                </a:solidFill>
                <a:latin typeface="Lato"/>
                <a:ea typeface="Lato"/>
                <a:cs typeface="Lato"/>
                <a:sym typeface="Lato"/>
              </a:rPr>
              <a:t>Consumables</a:t>
            </a:r>
            <a:endParaRPr/>
          </a:p>
          <a:p>
            <a:pPr marL="285750" marR="0" lvl="0" indent="-285750" algn="l" rtl="0">
              <a:lnSpc>
                <a:spcPct val="100000"/>
              </a:lnSpc>
              <a:spcBef>
                <a:spcPts val="0"/>
              </a:spcBef>
              <a:spcAft>
                <a:spcPts val="0"/>
              </a:spcAft>
              <a:buClr>
                <a:srgbClr val="000000"/>
              </a:buClr>
              <a:buSzPts val="2400"/>
              <a:buFont typeface="Courier New"/>
              <a:buChar char="o"/>
            </a:pPr>
            <a:r>
              <a:rPr lang="es-ES" sz="2400" b="0" i="0" u="none" strike="noStrike" cap="none">
                <a:solidFill>
                  <a:srgbClr val="000000"/>
                </a:solidFill>
                <a:latin typeface="Lato"/>
                <a:ea typeface="Lato"/>
                <a:cs typeface="Lato"/>
                <a:sym typeface="Lato"/>
              </a:rPr>
              <a:t>Subcontracting</a:t>
            </a:r>
            <a:endParaRPr sz="2400" b="0" i="0" u="none" strike="noStrike" cap="none">
              <a:solidFill>
                <a:srgbClr val="000000"/>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21"/>
          <p:cNvSpPr txBox="1">
            <a:spLocks noGrp="1"/>
          </p:cNvSpPr>
          <p:nvPr>
            <p:ph type="title"/>
          </p:nvPr>
        </p:nvSpPr>
        <p:spPr>
          <a:xfrm>
            <a:off x="758952" y="466344"/>
            <a:ext cx="6894576" cy="178308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8BB8E8"/>
              </a:buClr>
              <a:buSzPct val="100000"/>
              <a:buFont typeface="Helvetica Neue"/>
              <a:buNone/>
            </a:pPr>
            <a:r>
              <a:rPr lang="es-ES" sz="5400">
                <a:highlight>
                  <a:srgbClr val="FFFF00"/>
                </a:highlight>
              </a:rPr>
              <a:t>Funded project example on marine environment</a:t>
            </a:r>
            <a:endParaRPr/>
          </a:p>
        </p:txBody>
      </p:sp>
      <p:sp>
        <p:nvSpPr>
          <p:cNvPr id="84" name="Google Shape;84;p21"/>
          <p:cNvSpPr txBox="1">
            <a:spLocks noGrp="1"/>
          </p:cNvSpPr>
          <p:nvPr>
            <p:ph type="body" idx="1"/>
          </p:nvPr>
        </p:nvSpPr>
        <p:spPr>
          <a:xfrm>
            <a:off x="640080" y="2706624"/>
            <a:ext cx="6894576" cy="3483864"/>
          </a:xfrm>
          <a:prstGeom prst="rect">
            <a:avLst/>
          </a:prstGeom>
          <a:noFill/>
          <a:ln>
            <a:noFill/>
          </a:ln>
        </p:spPr>
        <p:txBody>
          <a:bodyPr spcFirstLastPara="1" wrap="square" lIns="91425" tIns="45700" rIns="91425" bIns="45700" anchor="t" anchorCtr="0">
            <a:normAutofit fontScale="85000" lnSpcReduction="10000"/>
          </a:bodyPr>
          <a:lstStyle/>
          <a:p>
            <a:pPr marL="139700" lvl="0" indent="0" algn="l" rtl="0">
              <a:lnSpc>
                <a:spcPct val="90000"/>
              </a:lnSpc>
              <a:spcBef>
                <a:spcPts val="1000"/>
              </a:spcBef>
              <a:spcAft>
                <a:spcPts val="0"/>
              </a:spcAft>
              <a:buSzPct val="117647"/>
              <a:buNone/>
            </a:pPr>
            <a:r>
              <a:rPr lang="es-ES" b="1">
                <a:highlight>
                  <a:srgbClr val="FFFF00"/>
                </a:highlight>
                <a:latin typeface="Lato"/>
                <a:ea typeface="Lato"/>
                <a:cs typeface="Lato"/>
                <a:sym typeface="Lato"/>
              </a:rPr>
              <a:t>‘Let’s Form Marine Shelters’ – Secondary school marine project in Spain</a:t>
            </a:r>
            <a:endParaRPr/>
          </a:p>
          <a:p>
            <a:pPr marL="457200" lvl="0" indent="-317500" algn="l" rtl="0">
              <a:lnSpc>
                <a:spcPct val="90000"/>
              </a:lnSpc>
              <a:spcBef>
                <a:spcPts val="1000"/>
              </a:spcBef>
              <a:spcAft>
                <a:spcPts val="0"/>
              </a:spcAft>
              <a:buSzPct val="117647"/>
              <a:buFont typeface="Courier New"/>
              <a:buChar char="o"/>
            </a:pPr>
            <a:r>
              <a:rPr lang="es-ES">
                <a:highlight>
                  <a:srgbClr val="FFFF00"/>
                </a:highlight>
                <a:latin typeface="Lato"/>
                <a:ea typeface="Lato"/>
                <a:cs typeface="Lato"/>
                <a:sym typeface="Lato"/>
              </a:rPr>
              <a:t>The project is based on teaching students about the critically endangered species </a:t>
            </a:r>
            <a:r>
              <a:rPr lang="es-ES" i="1">
                <a:highlight>
                  <a:srgbClr val="FFFF00"/>
                </a:highlight>
                <a:latin typeface="Lato"/>
                <a:ea typeface="Lato"/>
                <a:cs typeface="Lato"/>
                <a:sym typeface="Lato"/>
              </a:rPr>
              <a:t>Syngnathus hippocampus </a:t>
            </a:r>
            <a:r>
              <a:rPr lang="es-ES">
                <a:highlight>
                  <a:srgbClr val="FFFF00"/>
                </a:highlight>
                <a:latin typeface="Lato"/>
                <a:ea typeface="Lato"/>
                <a:cs typeface="Lato"/>
                <a:sym typeface="Lato"/>
              </a:rPr>
              <a:t>and its habitat. </a:t>
            </a:r>
            <a:endParaRPr/>
          </a:p>
          <a:p>
            <a:pPr marL="457200" lvl="0" indent="-317500" algn="l" rtl="0">
              <a:lnSpc>
                <a:spcPct val="90000"/>
              </a:lnSpc>
              <a:spcBef>
                <a:spcPts val="1000"/>
              </a:spcBef>
              <a:spcAft>
                <a:spcPts val="0"/>
              </a:spcAft>
              <a:buSzPct val="117647"/>
              <a:buFont typeface="Courier New"/>
              <a:buChar char="o"/>
            </a:pPr>
            <a:r>
              <a:rPr lang="es-ES">
                <a:highlight>
                  <a:srgbClr val="FFFF00"/>
                </a:highlight>
                <a:latin typeface="Lato"/>
                <a:ea typeface="Lato"/>
                <a:cs typeface="Lato"/>
                <a:sym typeface="Lato"/>
              </a:rPr>
              <a:t>This species attracts attention, improving the learning interest of the participants. In addition, it is linked to </a:t>
            </a:r>
            <a:r>
              <a:rPr lang="es-ES" i="1">
                <a:highlight>
                  <a:srgbClr val="FFFF00"/>
                </a:highlight>
                <a:latin typeface="Lato"/>
                <a:ea typeface="Lato"/>
                <a:cs typeface="Lato"/>
                <a:sym typeface="Lato"/>
              </a:rPr>
              <a:t>Posidonia oceanica</a:t>
            </a:r>
            <a:r>
              <a:rPr lang="es-ES">
                <a:highlight>
                  <a:srgbClr val="FFFF00"/>
                </a:highlight>
                <a:latin typeface="Lato"/>
                <a:ea typeface="Lato"/>
                <a:cs typeface="Lato"/>
                <a:sym typeface="Lato"/>
              </a:rPr>
              <a:t>, a marine plant endemic to the Mediterranean, which has a vital role as a CO</a:t>
            </a:r>
            <a:r>
              <a:rPr lang="es-ES" baseline="-25000">
                <a:highlight>
                  <a:srgbClr val="FFFF00"/>
                </a:highlight>
                <a:latin typeface="Lato"/>
                <a:ea typeface="Lato"/>
                <a:cs typeface="Lato"/>
                <a:sym typeface="Lato"/>
              </a:rPr>
              <a:t>2</a:t>
            </a:r>
            <a:r>
              <a:rPr lang="es-ES">
                <a:highlight>
                  <a:srgbClr val="FFFF00"/>
                </a:highlight>
                <a:latin typeface="Lato"/>
                <a:ea typeface="Lato"/>
                <a:cs typeface="Lato"/>
                <a:sym typeface="Lato"/>
              </a:rPr>
              <a:t> sink, oxygen supply and habitat for many species.</a:t>
            </a:r>
            <a:endParaRPr/>
          </a:p>
          <a:p>
            <a:pPr marL="457200" lvl="0" indent="-317500" algn="l" rtl="0">
              <a:lnSpc>
                <a:spcPct val="90000"/>
              </a:lnSpc>
              <a:spcBef>
                <a:spcPts val="1000"/>
              </a:spcBef>
              <a:spcAft>
                <a:spcPts val="0"/>
              </a:spcAft>
              <a:buSzPct val="117647"/>
              <a:buFont typeface="Courier New"/>
              <a:buChar char="o"/>
            </a:pPr>
            <a:r>
              <a:rPr lang="es-ES">
                <a:highlight>
                  <a:srgbClr val="FFFF00"/>
                </a:highlight>
                <a:latin typeface="Lato"/>
                <a:ea typeface="Lato"/>
                <a:cs typeface="Lato"/>
                <a:sym typeface="Lato"/>
              </a:rPr>
              <a:t>The students are collecting data on seawater quality and the presence of biota.</a:t>
            </a:r>
            <a:endParaRPr/>
          </a:p>
          <a:p>
            <a:pPr marL="457200" lvl="0" indent="-317500" algn="l" rtl="0">
              <a:lnSpc>
                <a:spcPct val="90000"/>
              </a:lnSpc>
              <a:spcBef>
                <a:spcPts val="1000"/>
              </a:spcBef>
              <a:spcAft>
                <a:spcPts val="0"/>
              </a:spcAft>
              <a:buSzPct val="117647"/>
              <a:buFont typeface="Courier New"/>
              <a:buChar char="o"/>
            </a:pPr>
            <a:r>
              <a:rPr lang="es-ES">
                <a:highlight>
                  <a:srgbClr val="FFFF00"/>
                </a:highlight>
                <a:latin typeface="Lato"/>
                <a:ea typeface="Lato"/>
                <a:cs typeface="Lato"/>
                <a:sym typeface="Lato"/>
              </a:rPr>
              <a:t>Experts will guide educational workshops on the species, habitat and current status.</a:t>
            </a:r>
            <a:endParaRPr/>
          </a:p>
          <a:p>
            <a:pPr marL="457200" lvl="0" indent="-317500" algn="l" rtl="0">
              <a:lnSpc>
                <a:spcPct val="90000"/>
              </a:lnSpc>
              <a:spcBef>
                <a:spcPts val="1000"/>
              </a:spcBef>
              <a:spcAft>
                <a:spcPts val="0"/>
              </a:spcAft>
              <a:buSzPct val="117647"/>
              <a:buFont typeface="Courier New"/>
              <a:buChar char="o"/>
            </a:pPr>
            <a:r>
              <a:rPr lang="es-ES">
                <a:highlight>
                  <a:srgbClr val="FFFF00"/>
                </a:highlight>
                <a:latin typeface="Lato"/>
                <a:ea typeface="Lato"/>
                <a:cs typeface="Lato"/>
                <a:sym typeface="Lato"/>
              </a:rPr>
              <a:t>The students will design a model seahorse ‘hotel’ with biodegradable materials to promote species conservation, which divers will install on the seabed.</a:t>
            </a:r>
            <a:endParaRPr/>
          </a:p>
          <a:p>
            <a:pPr marL="457200" lvl="0" indent="-317500" algn="l" rtl="0">
              <a:lnSpc>
                <a:spcPct val="90000"/>
              </a:lnSpc>
              <a:spcBef>
                <a:spcPts val="1000"/>
              </a:spcBef>
              <a:spcAft>
                <a:spcPts val="0"/>
              </a:spcAft>
              <a:buSzPct val="117647"/>
              <a:buFont typeface="Courier New"/>
              <a:buChar char="o"/>
            </a:pPr>
            <a:r>
              <a:rPr lang="es-ES">
                <a:highlight>
                  <a:srgbClr val="FFFF00"/>
                </a:highlight>
                <a:latin typeface="Lato"/>
                <a:ea typeface="Lato"/>
                <a:cs typeface="Lato"/>
                <a:sym typeface="Lato"/>
              </a:rPr>
              <a:t>Educational videos and informative leaflets will be developed in three languages.</a:t>
            </a:r>
            <a:endParaRPr/>
          </a:p>
          <a:p>
            <a:pPr marL="457200" lvl="0" indent="-317500" algn="l" rtl="0">
              <a:lnSpc>
                <a:spcPct val="90000"/>
              </a:lnSpc>
              <a:spcBef>
                <a:spcPts val="1000"/>
              </a:spcBef>
              <a:spcAft>
                <a:spcPts val="0"/>
              </a:spcAft>
              <a:buSzPct val="117647"/>
              <a:buFont typeface="Courier New"/>
              <a:buChar char="o"/>
            </a:pPr>
            <a:r>
              <a:rPr lang="es-ES">
                <a:highlight>
                  <a:srgbClr val="FFFF00"/>
                </a:highlight>
                <a:latin typeface="Lato"/>
                <a:ea typeface="Lato"/>
                <a:cs typeface="Lato"/>
                <a:sym typeface="Lato"/>
              </a:rPr>
              <a:t>The project will work with other schools, experts in the field and the local fishing community.</a:t>
            </a:r>
            <a:endParaRPr/>
          </a:p>
          <a:p>
            <a:pPr marL="457200" lvl="0" indent="-228600" algn="l" rtl="0">
              <a:lnSpc>
                <a:spcPct val="90000"/>
              </a:lnSpc>
              <a:spcBef>
                <a:spcPts val="1000"/>
              </a:spcBef>
              <a:spcAft>
                <a:spcPts val="0"/>
              </a:spcAft>
              <a:buSzPct val="117647"/>
              <a:buFont typeface="Courier New"/>
              <a:buNone/>
            </a:pPr>
            <a:endParaRPr>
              <a:highlight>
                <a:srgbClr val="FFFF00"/>
              </a:highlight>
              <a:latin typeface="Lato"/>
              <a:ea typeface="Lato"/>
              <a:cs typeface="Lato"/>
              <a:sym typeface="Lato"/>
            </a:endParaRPr>
          </a:p>
          <a:p>
            <a:pPr marL="139700" lvl="0" indent="0" algn="l" rtl="0">
              <a:lnSpc>
                <a:spcPct val="90000"/>
              </a:lnSpc>
              <a:spcBef>
                <a:spcPts val="1000"/>
              </a:spcBef>
              <a:spcAft>
                <a:spcPts val="0"/>
              </a:spcAft>
              <a:buSzPct val="117647"/>
              <a:buNone/>
            </a:pPr>
            <a:r>
              <a:rPr lang="es-ES">
                <a:highlight>
                  <a:srgbClr val="FFFF00"/>
                </a:highlight>
                <a:latin typeface="Lato"/>
                <a:ea typeface="Lato"/>
                <a:cs typeface="Lato"/>
                <a:sym typeface="Lato"/>
              </a:rPr>
              <a:t> </a:t>
            </a:r>
            <a:endParaRPr/>
          </a:p>
        </p:txBody>
      </p:sp>
      <p:pic>
        <p:nvPicPr>
          <p:cNvPr id="85" name="Google Shape;85;p21" descr="Short-snouted seahorse - Wikipedia"/>
          <p:cNvPicPr preferRelativeResize="0"/>
          <p:nvPr/>
        </p:nvPicPr>
        <p:blipFill rotWithShape="1">
          <a:blip r:embed="rId3">
            <a:alphaModFix/>
          </a:blip>
          <a:srcRect t="33698" r="-3" b="17322"/>
          <a:stretch/>
        </p:blipFill>
        <p:spPr>
          <a:xfrm>
            <a:off x="8089328" y="749462"/>
            <a:ext cx="3563239" cy="2326930"/>
          </a:xfrm>
          <a:prstGeom prst="rect">
            <a:avLst/>
          </a:prstGeom>
          <a:noFill/>
          <a:ln>
            <a:noFill/>
          </a:ln>
        </p:spPr>
      </p:pic>
      <p:pic>
        <p:nvPicPr>
          <p:cNvPr id="86" name="Google Shape;86;p21" descr="Posidonia oceanica - Wikipedia"/>
          <p:cNvPicPr preferRelativeResize="0"/>
          <p:nvPr/>
        </p:nvPicPr>
        <p:blipFill rotWithShape="1">
          <a:blip r:embed="rId4">
            <a:alphaModFix/>
          </a:blip>
          <a:srcRect l="12248" r="-4" b="-4"/>
          <a:stretch/>
        </p:blipFill>
        <p:spPr>
          <a:xfrm>
            <a:off x="8089328" y="3073351"/>
            <a:ext cx="3551230" cy="30351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2"/>
          <p:cNvSpPr txBox="1">
            <a:spLocks noGrp="1"/>
          </p:cNvSpPr>
          <p:nvPr>
            <p:ph type="title"/>
          </p:nvPr>
        </p:nvSpPr>
        <p:spPr>
          <a:xfrm>
            <a:off x="527158" y="1220665"/>
            <a:ext cx="5213196" cy="6878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BB8E8"/>
              </a:buClr>
              <a:buSzPct val="100000"/>
              <a:buFont typeface="Helvetica Neue"/>
              <a:buNone/>
            </a:pPr>
            <a:r>
              <a:rPr lang="es-ES">
                <a:highlight>
                  <a:srgbClr val="FFFF00"/>
                </a:highlight>
              </a:rPr>
              <a:t>Funded project example on freshwater</a:t>
            </a:r>
            <a:endParaRPr/>
          </a:p>
        </p:txBody>
      </p:sp>
      <p:sp>
        <p:nvSpPr>
          <p:cNvPr id="92" name="Google Shape;92;p22"/>
          <p:cNvSpPr txBox="1">
            <a:spLocks noGrp="1"/>
          </p:cNvSpPr>
          <p:nvPr>
            <p:ph type="body" idx="1"/>
          </p:nvPr>
        </p:nvSpPr>
        <p:spPr>
          <a:xfrm>
            <a:off x="5319395" y="849858"/>
            <a:ext cx="6579220" cy="5158283"/>
          </a:xfrm>
          <a:prstGeom prst="rect">
            <a:avLst/>
          </a:prstGeom>
          <a:noFill/>
          <a:ln>
            <a:noFill/>
          </a:ln>
        </p:spPr>
        <p:txBody>
          <a:bodyPr spcFirstLastPara="1" wrap="square" lIns="91425" tIns="45700" rIns="91425" bIns="45700" anchor="t" anchorCtr="0">
            <a:noAutofit/>
          </a:bodyPr>
          <a:lstStyle/>
          <a:p>
            <a:pPr marL="88900" lvl="0" indent="0" algn="l" rtl="0">
              <a:lnSpc>
                <a:spcPct val="120000"/>
              </a:lnSpc>
              <a:spcBef>
                <a:spcPts val="0"/>
              </a:spcBef>
              <a:spcAft>
                <a:spcPts val="0"/>
              </a:spcAft>
              <a:buClr>
                <a:srgbClr val="333333"/>
              </a:buClr>
              <a:buSzPts val="1400"/>
              <a:buNone/>
            </a:pPr>
            <a:r>
              <a:rPr lang="es-ES" sz="1300" b="1">
                <a:solidFill>
                  <a:schemeClr val="dk1"/>
                </a:solidFill>
                <a:highlight>
                  <a:srgbClr val="FFFF00"/>
                </a:highlight>
                <a:latin typeface="Lato"/>
                <a:ea typeface="Lato"/>
                <a:cs typeface="Lato"/>
                <a:sym typeface="Lato"/>
              </a:rPr>
              <a:t>‘Blue Trails - Navigating ocean literacy for a sustainable tomorrow’ - Secondary school freshwater project in Romania</a:t>
            </a:r>
            <a:endParaRPr/>
          </a:p>
          <a:p>
            <a:pPr marL="374650" lvl="0" indent="-196850" algn="l" rtl="0">
              <a:lnSpc>
                <a:spcPct val="120000"/>
              </a:lnSpc>
              <a:spcBef>
                <a:spcPts val="0"/>
              </a:spcBef>
              <a:spcAft>
                <a:spcPts val="0"/>
              </a:spcAft>
              <a:buClr>
                <a:srgbClr val="333333"/>
              </a:buClr>
              <a:buSzPts val="1400"/>
              <a:buFont typeface="Courier New"/>
              <a:buNone/>
            </a:pPr>
            <a:endParaRPr sz="1300">
              <a:solidFill>
                <a:schemeClr val="dk1"/>
              </a:solidFill>
              <a:highlight>
                <a:srgbClr val="FFFF00"/>
              </a:highlight>
              <a:latin typeface="Lato"/>
              <a:ea typeface="Lato"/>
              <a:cs typeface="Lato"/>
              <a:sym typeface="Lato"/>
            </a:endParaRPr>
          </a:p>
          <a:p>
            <a:pPr marL="374650" lvl="0" indent="-285750" algn="l" rtl="0">
              <a:lnSpc>
                <a:spcPct val="120000"/>
              </a:lnSpc>
              <a:spcBef>
                <a:spcPts val="0"/>
              </a:spcBef>
              <a:spcAft>
                <a:spcPts val="0"/>
              </a:spcAft>
              <a:buSzPts val="1400"/>
              <a:buFont typeface="Courier New"/>
              <a:buChar char="o"/>
            </a:pPr>
            <a:r>
              <a:rPr lang="es-ES" sz="1300">
                <a:solidFill>
                  <a:schemeClr val="dk1"/>
                </a:solidFill>
                <a:highlight>
                  <a:srgbClr val="FFFF00"/>
                </a:highlight>
                <a:latin typeface="Lato"/>
                <a:ea typeface="Lato"/>
                <a:cs typeface="Lato"/>
                <a:sym typeface="Lato"/>
              </a:rPr>
              <a:t>This project will collect and analyse data on microplastic water pollution in local lakes and rivers. A map of water quality in Romania will be produced using data collected by the students.</a:t>
            </a:r>
            <a:endParaRPr/>
          </a:p>
          <a:p>
            <a:pPr marL="374650" lvl="0" indent="-196850" algn="l" rtl="0">
              <a:lnSpc>
                <a:spcPct val="120000"/>
              </a:lnSpc>
              <a:spcBef>
                <a:spcPts val="0"/>
              </a:spcBef>
              <a:spcAft>
                <a:spcPts val="0"/>
              </a:spcAft>
              <a:buClr>
                <a:srgbClr val="333333"/>
              </a:buClr>
              <a:buSzPts val="1400"/>
              <a:buFont typeface="Courier New"/>
              <a:buNone/>
            </a:pPr>
            <a:endParaRPr sz="1300">
              <a:solidFill>
                <a:schemeClr val="dk1"/>
              </a:solidFill>
              <a:highlight>
                <a:srgbClr val="FFFF00"/>
              </a:highlight>
              <a:latin typeface="Lato"/>
              <a:ea typeface="Lato"/>
              <a:cs typeface="Lato"/>
              <a:sym typeface="Lato"/>
            </a:endParaRPr>
          </a:p>
          <a:p>
            <a:pPr marL="374650" lvl="0" indent="-285750" algn="l" rtl="0">
              <a:lnSpc>
                <a:spcPct val="120000"/>
              </a:lnSpc>
              <a:spcBef>
                <a:spcPts val="0"/>
              </a:spcBef>
              <a:spcAft>
                <a:spcPts val="0"/>
              </a:spcAft>
              <a:buSzPts val="1400"/>
              <a:buFont typeface="Courier New"/>
              <a:buChar char="o"/>
            </a:pPr>
            <a:r>
              <a:rPr lang="es-ES" sz="1300">
                <a:solidFill>
                  <a:schemeClr val="dk1"/>
                </a:solidFill>
                <a:highlight>
                  <a:srgbClr val="FFFF00"/>
                </a:highlight>
                <a:latin typeface="Lato"/>
                <a:ea typeface="Lato"/>
                <a:cs typeface="Lato"/>
                <a:sym typeface="Lato"/>
              </a:rPr>
              <a:t>The school will partner with three other schools in Romania and will work with local partners, such as research facilities, universities, and NGOs.</a:t>
            </a:r>
            <a:endParaRPr/>
          </a:p>
          <a:p>
            <a:pPr marL="88900" lvl="0" indent="0" algn="l" rtl="0">
              <a:lnSpc>
                <a:spcPct val="120000"/>
              </a:lnSpc>
              <a:spcBef>
                <a:spcPts val="0"/>
              </a:spcBef>
              <a:spcAft>
                <a:spcPts val="0"/>
              </a:spcAft>
              <a:buClr>
                <a:srgbClr val="333333"/>
              </a:buClr>
              <a:buSzPts val="1400"/>
              <a:buNone/>
            </a:pPr>
            <a:endParaRPr sz="1300">
              <a:solidFill>
                <a:schemeClr val="dk1"/>
              </a:solidFill>
              <a:highlight>
                <a:srgbClr val="FFFF00"/>
              </a:highlight>
              <a:latin typeface="Lato"/>
              <a:ea typeface="Lato"/>
              <a:cs typeface="Lato"/>
              <a:sym typeface="Lato"/>
            </a:endParaRPr>
          </a:p>
          <a:p>
            <a:pPr marL="374650" lvl="0" indent="-285750" algn="l" rtl="0">
              <a:lnSpc>
                <a:spcPct val="120000"/>
              </a:lnSpc>
              <a:spcBef>
                <a:spcPts val="0"/>
              </a:spcBef>
              <a:spcAft>
                <a:spcPts val="0"/>
              </a:spcAft>
              <a:buClr>
                <a:srgbClr val="333333"/>
              </a:buClr>
              <a:buSzPts val="1400"/>
              <a:buFont typeface="Courier New"/>
              <a:buChar char="o"/>
            </a:pPr>
            <a:r>
              <a:rPr lang="es-ES" sz="1300">
                <a:solidFill>
                  <a:schemeClr val="dk1"/>
                </a:solidFill>
                <a:highlight>
                  <a:srgbClr val="FFFF00"/>
                </a:highlight>
                <a:latin typeface="Lato"/>
                <a:ea typeface="Lato"/>
                <a:cs typeface="Lato"/>
                <a:sym typeface="Lato"/>
              </a:rPr>
              <a:t>Students will research methods to clean water from microplastic pollution; this will challenge the students and encourage innovative ideas.</a:t>
            </a:r>
            <a:endParaRPr/>
          </a:p>
          <a:p>
            <a:pPr marL="88900" lvl="0" indent="0" algn="l" rtl="0">
              <a:lnSpc>
                <a:spcPct val="120000"/>
              </a:lnSpc>
              <a:spcBef>
                <a:spcPts val="0"/>
              </a:spcBef>
              <a:spcAft>
                <a:spcPts val="0"/>
              </a:spcAft>
              <a:buClr>
                <a:srgbClr val="333333"/>
              </a:buClr>
              <a:buSzPts val="1400"/>
              <a:buNone/>
            </a:pPr>
            <a:endParaRPr sz="1300">
              <a:solidFill>
                <a:schemeClr val="dk1"/>
              </a:solidFill>
              <a:highlight>
                <a:srgbClr val="FFFF00"/>
              </a:highlight>
              <a:latin typeface="Lato"/>
              <a:ea typeface="Lato"/>
              <a:cs typeface="Lato"/>
              <a:sym typeface="Lato"/>
            </a:endParaRPr>
          </a:p>
          <a:p>
            <a:pPr marL="374650" lvl="0" indent="-285750" algn="l" rtl="0">
              <a:lnSpc>
                <a:spcPct val="120000"/>
              </a:lnSpc>
              <a:spcBef>
                <a:spcPts val="0"/>
              </a:spcBef>
              <a:spcAft>
                <a:spcPts val="0"/>
              </a:spcAft>
              <a:buClr>
                <a:srgbClr val="333333"/>
              </a:buClr>
              <a:buSzPts val="1400"/>
              <a:buFont typeface="Courier New"/>
              <a:buChar char="o"/>
            </a:pPr>
            <a:r>
              <a:rPr lang="es-ES" sz="1300">
                <a:solidFill>
                  <a:schemeClr val="dk1"/>
                </a:solidFill>
                <a:highlight>
                  <a:srgbClr val="FFFF00"/>
                </a:highlight>
                <a:latin typeface="Lato"/>
                <a:ea typeface="Lato"/>
                <a:cs typeface="Lato"/>
                <a:sym typeface="Lato"/>
              </a:rPr>
              <a:t>Each of the three schools will develop its own water-related project relevant to its community. They will also design a program to reduce single-use plastic in their schools.</a:t>
            </a:r>
            <a:endParaRPr/>
          </a:p>
          <a:p>
            <a:pPr marL="374650" lvl="0" indent="-196850" algn="l" rtl="0">
              <a:lnSpc>
                <a:spcPct val="120000"/>
              </a:lnSpc>
              <a:spcBef>
                <a:spcPts val="0"/>
              </a:spcBef>
              <a:spcAft>
                <a:spcPts val="0"/>
              </a:spcAft>
              <a:buClr>
                <a:srgbClr val="333333"/>
              </a:buClr>
              <a:buSzPts val="1400"/>
              <a:buFont typeface="Courier New"/>
              <a:buNone/>
            </a:pPr>
            <a:endParaRPr sz="1300">
              <a:solidFill>
                <a:schemeClr val="dk1"/>
              </a:solidFill>
              <a:highlight>
                <a:srgbClr val="FFFF00"/>
              </a:highlight>
              <a:latin typeface="Lato"/>
              <a:ea typeface="Lato"/>
              <a:cs typeface="Lato"/>
              <a:sym typeface="Lato"/>
            </a:endParaRPr>
          </a:p>
          <a:p>
            <a:pPr marL="374650" lvl="0" indent="-285750" algn="l" rtl="0">
              <a:lnSpc>
                <a:spcPct val="120000"/>
              </a:lnSpc>
              <a:spcBef>
                <a:spcPts val="0"/>
              </a:spcBef>
              <a:spcAft>
                <a:spcPts val="0"/>
              </a:spcAft>
              <a:buClr>
                <a:srgbClr val="333333"/>
              </a:buClr>
              <a:buSzPts val="1400"/>
              <a:buFont typeface="Courier New"/>
              <a:buChar char="o"/>
            </a:pPr>
            <a:r>
              <a:rPr lang="es-ES" sz="1300">
                <a:solidFill>
                  <a:schemeClr val="dk1"/>
                </a:solidFill>
                <a:highlight>
                  <a:srgbClr val="FFFF00"/>
                </a:highlight>
                <a:latin typeface="Lato"/>
                <a:ea typeface="Lato"/>
                <a:cs typeface="Lato"/>
                <a:sym typeface="Lato"/>
              </a:rPr>
              <a:t>Exchanges will take place between the schools, and a group of students will visit another school to exchange the results of the projects. Each school exchange will involve a community event held by the host school to promote project results.</a:t>
            </a:r>
            <a:endParaRPr/>
          </a:p>
        </p:txBody>
      </p:sp>
      <p:pic>
        <p:nvPicPr>
          <p:cNvPr id="93" name="Google Shape;93;p22"/>
          <p:cNvPicPr preferRelativeResize="0"/>
          <p:nvPr/>
        </p:nvPicPr>
        <p:blipFill rotWithShape="1">
          <a:blip r:embed="rId3">
            <a:alphaModFix/>
          </a:blip>
          <a:srcRect l="4037" r="4398"/>
          <a:stretch/>
        </p:blipFill>
        <p:spPr>
          <a:xfrm>
            <a:off x="527158" y="2625691"/>
            <a:ext cx="4679797" cy="2850300"/>
          </a:xfrm>
          <a:prstGeom prst="rect">
            <a:avLst/>
          </a:prstGeom>
          <a:noFill/>
          <a:ln>
            <a:noFill/>
          </a:ln>
          <a:effectLst>
            <a:outerShdw dist="50800" algn="ctr" rotWithShape="0">
              <a:srgbClr val="000000">
                <a:alpha val="42745"/>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Project title</vt:lpstr>
      <vt:lpstr>Introduction</vt:lpstr>
      <vt:lpstr>Introduction</vt:lpstr>
      <vt:lpstr>List of eligible countries</vt:lpstr>
      <vt:lpstr>Benefits of participating</vt:lpstr>
      <vt:lpstr>Activities</vt:lpstr>
      <vt:lpstr>Available funding</vt:lpstr>
      <vt:lpstr>Funded project example on marine environment</vt:lpstr>
      <vt:lpstr>Funded project example on freshwater</vt:lpstr>
      <vt:lpstr>Funded project example – Small scale</vt:lpstr>
      <vt:lpstr>Activities planned - Example</vt:lpstr>
      <vt:lpstr>Budget </vt:lpstr>
      <vt:lpstr>Sustainability practices – example </vt:lpstr>
      <vt:lpstr>Student participation - example</vt:lpstr>
      <vt:lpstr>How to apply</vt:lpstr>
      <vt:lpstr>Other funding options</vt:lpstr>
      <vt:lpstr>Thank you for listening.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Sonia Liñán</dc:creator>
  <cp:revision>1</cp:revision>
  <dcterms:created xsi:type="dcterms:W3CDTF">2023-06-07T23:19:12Z</dcterms:created>
  <dcterms:modified xsi:type="dcterms:W3CDTF">2025-03-20T15:30:42Z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0x01010023E90D174CB5274AA24621D1E7101C7E</vt:lpwstr>
  </property>
  <property fmtid="{D5CDD505-2E9C-101B-9397-08002B2CF9AE}" pid="3" name="MediaServiceImageTags">
    <vt:lpwstr/>
  </property>
</Properties>
</file>